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307" r:id="rId3"/>
    <p:sldId id="346" r:id="rId4"/>
    <p:sldId id="347" r:id="rId5"/>
    <p:sldId id="348" r:id="rId6"/>
    <p:sldId id="349" r:id="rId7"/>
    <p:sldId id="350" r:id="rId8"/>
    <p:sldId id="351" r:id="rId9"/>
    <p:sldId id="352" r:id="rId10"/>
    <p:sldId id="353" r:id="rId11"/>
    <p:sldId id="354" r:id="rId12"/>
    <p:sldId id="355" r:id="rId13"/>
    <p:sldId id="356" r:id="rId14"/>
    <p:sldId id="358" r:id="rId15"/>
    <p:sldId id="373" r:id="rId16"/>
    <p:sldId id="328" r:id="rId17"/>
    <p:sldId id="360" r:id="rId18"/>
    <p:sldId id="359" r:id="rId19"/>
    <p:sldId id="361" r:id="rId20"/>
    <p:sldId id="329" r:id="rId21"/>
    <p:sldId id="362" r:id="rId22"/>
    <p:sldId id="330" r:id="rId23"/>
    <p:sldId id="363" r:id="rId24"/>
    <p:sldId id="365" r:id="rId25"/>
    <p:sldId id="364" r:id="rId26"/>
    <p:sldId id="333" r:id="rId27"/>
    <p:sldId id="334" r:id="rId28"/>
    <p:sldId id="335" r:id="rId29"/>
    <p:sldId id="366" r:id="rId30"/>
    <p:sldId id="313" r:id="rId31"/>
    <p:sldId id="315" r:id="rId32"/>
    <p:sldId id="332" r:id="rId33"/>
    <p:sldId id="312" r:id="rId34"/>
    <p:sldId id="367" r:id="rId35"/>
    <p:sldId id="337" r:id="rId36"/>
    <p:sldId id="338" r:id="rId37"/>
    <p:sldId id="339" r:id="rId38"/>
    <p:sldId id="340" r:id="rId39"/>
    <p:sldId id="368" r:id="rId40"/>
    <p:sldId id="369" r:id="rId41"/>
    <p:sldId id="370" r:id="rId42"/>
    <p:sldId id="371" r:id="rId43"/>
    <p:sldId id="372" r:id="rId4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9" userDrawn="1">
          <p15:clr>
            <a:srgbClr val="A4A3A4"/>
          </p15:clr>
        </p15:guide>
        <p15:guide id="2" pos="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D31145"/>
    <a:srgbClr val="00FF00"/>
    <a:srgbClr val="0B4EAC"/>
    <a:srgbClr val="2879B9"/>
    <a:srgbClr val="73B3D8"/>
    <a:srgbClr val="C8DDF0"/>
    <a:srgbClr val="B5D8FA"/>
    <a:srgbClr val="41719C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řední styl 3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řední styl 4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Střední styl 4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Tmavý styl 2 – zvýraznění 5/zvýraznění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Tmavý styl 2 – zvýraznění 3/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FD4443E-F989-4FC4-A0C8-D5A2AF1F390B}" styleName="Tmavý styl 1 – zvýraznění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Styl Středně sytá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Styl Středně sytá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Střední styl 3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Střední styl 3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Střední styl 3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6" autoAdjust="0"/>
    <p:restoredTop sz="94660"/>
  </p:normalViewPr>
  <p:slideViewPr>
    <p:cSldViewPr snapToGrid="0">
      <p:cViewPr varScale="1">
        <p:scale>
          <a:sx n="136" d="100"/>
          <a:sy n="136" d="100"/>
        </p:scale>
        <p:origin x="224" y="472"/>
      </p:cViewPr>
      <p:guideLst>
        <p:guide orient="horz" pos="709"/>
        <p:guide pos="37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7" d="100"/>
        <a:sy n="97" d="100"/>
      </p:scale>
      <p:origin x="0" y="-43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508902713337025E-2"/>
          <c:y val="3.9377151362683015E-2"/>
          <c:w val="0.90049109728666299"/>
          <c:h val="0.758963706647001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hospitalizovaných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Dříve</c:v>
                </c:pt>
                <c:pt idx="1">
                  <c:v>22.03.2020</c:v>
                </c:pt>
                <c:pt idx="2">
                  <c:v>23.03.2020</c:v>
                </c:pt>
                <c:pt idx="3">
                  <c:v>24.03.2020</c:v>
                </c:pt>
                <c:pt idx="4">
                  <c:v>25.03.2020</c:v>
                </c:pt>
                <c:pt idx="5">
                  <c:v>26.03.2020</c:v>
                </c:pt>
                <c:pt idx="6">
                  <c:v>27.03.2020</c:v>
                </c:pt>
                <c:pt idx="7">
                  <c:v>28.03.2020</c:v>
                </c:pt>
              </c:strCache>
            </c:strRef>
          </c:cat>
          <c:val>
            <c:numRef>
              <c:f>Sheet1!$B$2:$B$9</c:f>
              <c:numCache>
                <c:formatCode>###0</c:formatCode>
                <c:ptCount val="8"/>
                <c:pt idx="0">
                  <c:v>44</c:v>
                </c:pt>
                <c:pt idx="1">
                  <c:v>15</c:v>
                </c:pt>
                <c:pt idx="2">
                  <c:v>16</c:v>
                </c:pt>
                <c:pt idx="3">
                  <c:v>19</c:v>
                </c:pt>
                <c:pt idx="4">
                  <c:v>39</c:v>
                </c:pt>
                <c:pt idx="5">
                  <c:v>43</c:v>
                </c:pt>
                <c:pt idx="6">
                  <c:v>34</c:v>
                </c:pt>
                <c:pt idx="7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36-E44D-8FFC-CEA402535D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10"/>
        <c:axId val="1326762463"/>
        <c:axId val="1337986415"/>
      </c:barChart>
      <c:catAx>
        <c:axId val="132676246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CZ"/>
          </a:p>
        </c:txPr>
        <c:crossAx val="1337986415"/>
        <c:crosses val="autoZero"/>
        <c:auto val="1"/>
        <c:lblAlgn val="ctr"/>
        <c:lblOffset val="100"/>
        <c:noMultiLvlLbl val="0"/>
      </c:catAx>
      <c:valAx>
        <c:axId val="1337986415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CZ"/>
          </a:p>
        </c:txPr>
        <c:crossAx val="13267624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CZ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321616879490472"/>
          <c:y val="0.18233943896080185"/>
          <c:w val="0.44195422975522886"/>
          <c:h val="0.6215549199987144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Zemřelí</c:v>
                </c:pt>
              </c:strCache>
            </c:strRef>
          </c:tx>
          <c:spPr>
            <a:solidFill>
              <a:srgbClr val="FF7C80"/>
            </a:solidFill>
          </c:spPr>
          <c:dPt>
            <c:idx val="0"/>
            <c:bubble3D val="0"/>
            <c:spPr>
              <a:solidFill>
                <a:srgbClr val="5B9BD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132-4B3B-A01D-2F1E18FE3E45}"/>
              </c:ext>
            </c:extLst>
          </c:dPt>
          <c:dPt>
            <c:idx val="1"/>
            <c:bubble3D val="0"/>
            <c:spPr>
              <a:solidFill>
                <a:srgbClr val="8CC84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132-4B3B-A01D-2F1E18FE3E45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132-4B3B-A01D-2F1E18FE3E45}"/>
              </c:ext>
            </c:extLst>
          </c:dPt>
          <c:dPt>
            <c:idx val="3"/>
            <c:bubble3D val="0"/>
            <c:spPr>
              <a:solidFill>
                <a:srgbClr val="DA212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132-4B3B-A01D-2F1E18FE3E45}"/>
              </c:ext>
            </c:extLst>
          </c:dPt>
          <c:dPt>
            <c:idx val="4"/>
            <c:bubble3D val="0"/>
            <c:spPr>
              <a:solidFill>
                <a:srgbClr val="7F050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132-4B3B-A01D-2F1E18FE3E45}"/>
              </c:ext>
            </c:extLst>
          </c:dPt>
          <c:dLbls>
            <c:dLbl>
              <c:idx val="1"/>
              <c:layout>
                <c:manualLayout>
                  <c:x val="2.4614631501799794E-2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132-4B3B-A01D-2F1E18FE3E45}"/>
                </c:ext>
              </c:extLst>
            </c:dLbl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3–4</c:v>
                </c:pt>
                <c:pt idx="4">
                  <c:v>5 a více</c:v>
                </c:pt>
              </c:strCache>
            </c:strRef>
          </c:cat>
          <c:val>
            <c:numRef>
              <c:f>Sheet1!$B$2:$B$6</c:f>
              <c:numCache>
                <c:formatCode>0.0\ %</c:formatCode>
                <c:ptCount val="5"/>
                <c:pt idx="0">
                  <c:v>0</c:v>
                </c:pt>
                <c:pt idx="1">
                  <c:v>7.6923076923076927E-2</c:v>
                </c:pt>
                <c:pt idx="2">
                  <c:v>0.15384615384615385</c:v>
                </c:pt>
                <c:pt idx="3">
                  <c:v>0.23076923076923078</c:v>
                </c:pt>
                <c:pt idx="4">
                  <c:v>0.53846153846153844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132-4B3B-A01D-2F1E18FE3E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CZ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334957019331379E-2"/>
          <c:y val="9.816174781706942E-2"/>
          <c:w val="0.81377458858223328"/>
          <c:h val="0.874510284314469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Bezpříznakový až střední stav bez komplikací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Kardiovaskulární onemocnění</c:v>
                </c:pt>
                <c:pt idx="1">
                  <c:v>Hypertenze</c:v>
                </c:pt>
                <c:pt idx="2">
                  <c:v>Chronická ischemická choroba srdeční</c:v>
                </c:pt>
                <c:pt idx="3">
                  <c:v>Chronické srdeční selhání</c:v>
                </c:pt>
                <c:pt idx="4">
                  <c:v>Fibrilace síní v anamnéze</c:v>
                </c:pt>
                <c:pt idx="5">
                  <c:v>Hospitalizace pro infarkt myokardu (2010–2019)</c:v>
                </c:pt>
                <c:pt idx="6">
                  <c:v>Hospitalizace pro CMP (2010–2019)</c:v>
                </c:pt>
                <c:pt idx="7">
                  <c:v>Užívání ACEI/ARB</c:v>
                </c:pt>
                <c:pt idx="8">
                  <c:v>Implantovaný kardiostimulátor / ICD</c:v>
                </c:pt>
                <c:pt idx="9">
                  <c:v>Diabetes mellitus</c:v>
                </c:pt>
                <c:pt idx="10">
                  <c:v>Diabetes mellitus</c:v>
                </c:pt>
              </c:strCache>
            </c:strRef>
          </c:cat>
          <c:val>
            <c:numRef>
              <c:f>Sheet1!$B$2:$B$12</c:f>
              <c:numCache>
                <c:formatCode>0.0\ %</c:formatCode>
                <c:ptCount val="11"/>
                <c:pt idx="1">
                  <c:v>0.29530201342281881</c:v>
                </c:pt>
                <c:pt idx="2">
                  <c:v>0.25503355704697989</c:v>
                </c:pt>
                <c:pt idx="3">
                  <c:v>8.7248322147651006E-2</c:v>
                </c:pt>
                <c:pt idx="4">
                  <c:v>0.14093959731543623</c:v>
                </c:pt>
                <c:pt idx="5">
                  <c:v>4.0268456375838924E-2</c:v>
                </c:pt>
                <c:pt idx="6">
                  <c:v>3.3557046979865772E-2</c:v>
                </c:pt>
                <c:pt idx="7">
                  <c:v>0.27516778523489932</c:v>
                </c:pt>
                <c:pt idx="8">
                  <c:v>2.0134228187919462E-2</c:v>
                </c:pt>
                <c:pt idx="10">
                  <c:v>0.14093959731543623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9D-4A23-AB15-5DFB9CBEE6F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Lehký až střední stav + kyslík / JIP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Kardiovaskulární onemocnění</c:v>
                </c:pt>
                <c:pt idx="1">
                  <c:v>Hypertenze</c:v>
                </c:pt>
                <c:pt idx="2">
                  <c:v>Chronická ischemická choroba srdeční</c:v>
                </c:pt>
                <c:pt idx="3">
                  <c:v>Chronické srdeční selhání</c:v>
                </c:pt>
                <c:pt idx="4">
                  <c:v>Fibrilace síní v anamnéze</c:v>
                </c:pt>
                <c:pt idx="5">
                  <c:v>Hospitalizace pro infarkt myokardu (2010–2019)</c:v>
                </c:pt>
                <c:pt idx="6">
                  <c:v>Hospitalizace pro CMP (2010–2019)</c:v>
                </c:pt>
                <c:pt idx="7">
                  <c:v>Užívání ACEI/ARB</c:v>
                </c:pt>
                <c:pt idx="8">
                  <c:v>Implantovaný kardiostimulátor / ICD</c:v>
                </c:pt>
                <c:pt idx="9">
                  <c:v>Diabetes mellitus</c:v>
                </c:pt>
                <c:pt idx="10">
                  <c:v>Diabetes mellitus</c:v>
                </c:pt>
              </c:strCache>
            </c:strRef>
          </c:cat>
          <c:val>
            <c:numRef>
              <c:f>Sheet1!$C$2:$C$12</c:f>
              <c:numCache>
                <c:formatCode>0.0\ %</c:formatCode>
                <c:ptCount val="11"/>
                <c:pt idx="1">
                  <c:v>0.45833333333333331</c:v>
                </c:pt>
                <c:pt idx="2">
                  <c:v>0.33333333333333331</c:v>
                </c:pt>
                <c:pt idx="3">
                  <c:v>0.14583333333333334</c:v>
                </c:pt>
                <c:pt idx="4">
                  <c:v>0.20833333333333334</c:v>
                </c:pt>
                <c:pt idx="5">
                  <c:v>4.1666666666666664E-2</c:v>
                </c:pt>
                <c:pt idx="6">
                  <c:v>6.25E-2</c:v>
                </c:pt>
                <c:pt idx="7">
                  <c:v>0.45833333333333331</c:v>
                </c:pt>
                <c:pt idx="8">
                  <c:v>8.3333333333333329E-2</c:v>
                </c:pt>
                <c:pt idx="10">
                  <c:v>0.27083333333333331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9D-4A23-AB15-5DFB9CBEE6F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Těžký stav nebo jiné komplikace (UPV / ECMO)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Kardiovaskulární onemocnění</c:v>
                </c:pt>
                <c:pt idx="1">
                  <c:v>Hypertenze</c:v>
                </c:pt>
                <c:pt idx="2">
                  <c:v>Chronická ischemická choroba srdeční</c:v>
                </c:pt>
                <c:pt idx="3">
                  <c:v>Chronické srdeční selhání</c:v>
                </c:pt>
                <c:pt idx="4">
                  <c:v>Fibrilace síní v anamnéze</c:v>
                </c:pt>
                <c:pt idx="5">
                  <c:v>Hospitalizace pro infarkt myokardu (2010–2019)</c:v>
                </c:pt>
                <c:pt idx="6">
                  <c:v>Hospitalizace pro CMP (2010–2019)</c:v>
                </c:pt>
                <c:pt idx="7">
                  <c:v>Užívání ACEI/ARB</c:v>
                </c:pt>
                <c:pt idx="8">
                  <c:v>Implantovaný kardiostimulátor / ICD</c:v>
                </c:pt>
                <c:pt idx="9">
                  <c:v>Diabetes mellitus</c:v>
                </c:pt>
                <c:pt idx="10">
                  <c:v>Diabetes mellitus</c:v>
                </c:pt>
              </c:strCache>
            </c:strRef>
          </c:cat>
          <c:val>
            <c:numRef>
              <c:f>Sheet1!$D$2:$D$12</c:f>
              <c:numCache>
                <c:formatCode>0.0\ %</c:formatCode>
                <c:ptCount val="11"/>
                <c:pt idx="1">
                  <c:v>0.58181818181818179</c:v>
                </c:pt>
                <c:pt idx="2">
                  <c:v>0.34545454545454546</c:v>
                </c:pt>
                <c:pt idx="3">
                  <c:v>9.0909090909090912E-2</c:v>
                </c:pt>
                <c:pt idx="4">
                  <c:v>0.16363636363636364</c:v>
                </c:pt>
                <c:pt idx="5">
                  <c:v>0</c:v>
                </c:pt>
                <c:pt idx="6">
                  <c:v>3.6363636363636362E-2</c:v>
                </c:pt>
                <c:pt idx="7">
                  <c:v>0.61818181818181817</c:v>
                </c:pt>
                <c:pt idx="8">
                  <c:v>5.4545454545454543E-2</c:v>
                </c:pt>
                <c:pt idx="10">
                  <c:v>0.34545454545454546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AF-41E5-A677-AE88EC7654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0"/>
        <c:axId val="1342587407"/>
        <c:axId val="1232224831"/>
      </c:barChart>
      <c:catAx>
        <c:axId val="1342587407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CZ"/>
          </a:p>
        </c:txPr>
        <c:crossAx val="1232224831"/>
        <c:crosses val="autoZero"/>
        <c:auto val="1"/>
        <c:lblAlgn val="ctr"/>
        <c:lblOffset val="100"/>
        <c:noMultiLvlLbl val="0"/>
      </c:catAx>
      <c:valAx>
        <c:axId val="1232224831"/>
        <c:scaling>
          <c:orientation val="minMax"/>
          <c:max val="1"/>
        </c:scaling>
        <c:delete val="0"/>
        <c:axPos val="t"/>
        <c:numFmt formatCode="0\ %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CZ"/>
          </a:p>
        </c:txPr>
        <c:crossAx val="13425874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Z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334957019331379E-2"/>
          <c:y val="9.816174781706942E-2"/>
          <c:w val="0.81377458858223328"/>
          <c:h val="0.874510284314469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Bezpříznakový až střední stav bez komplikací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Plicní onemocnění</c:v>
                </c:pt>
                <c:pt idx="1">
                  <c:v>Astma</c:v>
                </c:pt>
                <c:pt idx="2">
                  <c:v>CHOPN</c:v>
                </c:pt>
                <c:pt idx="3">
                  <c:v>Onkologické onemocnění</c:v>
                </c:pt>
                <c:pt idx="4">
                  <c:v>Léčba 2019</c:v>
                </c:pt>
                <c:pt idx="5">
                  <c:v>Léčba 2015–2019 (5leté období)</c:v>
                </c:pt>
                <c:pt idx="6">
                  <c:v>Léčba 2010–2019 (10leté období)</c:v>
                </c:pt>
                <c:pt idx="7">
                  <c:v>Nemoci ledvin</c:v>
                </c:pt>
                <c:pt idx="8">
                  <c:v>Onemocnění ledvin (2019)</c:v>
                </c:pt>
                <c:pt idx="9">
                  <c:v>Dialýza (2019)</c:v>
                </c:pt>
                <c:pt idx="10">
                  <c:v>Transplantace</c:v>
                </c:pt>
                <c:pt idx="11">
                  <c:v>Pacient s transplantovaným orgánem</c:v>
                </c:pt>
              </c:strCache>
            </c:strRef>
          </c:cat>
          <c:val>
            <c:numRef>
              <c:f>Sheet1!$B$2:$B$13</c:f>
              <c:numCache>
                <c:formatCode>0.0\ %</c:formatCode>
                <c:ptCount val="12"/>
                <c:pt idx="1">
                  <c:v>6.0402684563758392E-2</c:v>
                </c:pt>
                <c:pt idx="2">
                  <c:v>6.0402684563758392E-2</c:v>
                </c:pt>
                <c:pt idx="4">
                  <c:v>6.7114093959731542E-3</c:v>
                </c:pt>
                <c:pt idx="5">
                  <c:v>4.6979865771812082E-2</c:v>
                </c:pt>
                <c:pt idx="6">
                  <c:v>8.7248322147651006E-2</c:v>
                </c:pt>
                <c:pt idx="8">
                  <c:v>9.3959731543624164E-2</c:v>
                </c:pt>
                <c:pt idx="9">
                  <c:v>6.7114093959731542E-3</c:v>
                </c:pt>
                <c:pt idx="11">
                  <c:v>6.7114093959731542E-3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9D-453C-A414-8EFA6840473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Lehký až střední stav + kyslík / JIP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Plicní onemocnění</c:v>
                </c:pt>
                <c:pt idx="1">
                  <c:v>Astma</c:v>
                </c:pt>
                <c:pt idx="2">
                  <c:v>CHOPN</c:v>
                </c:pt>
                <c:pt idx="3">
                  <c:v>Onkologické onemocnění</c:v>
                </c:pt>
                <c:pt idx="4">
                  <c:v>Léčba 2019</c:v>
                </c:pt>
                <c:pt idx="5">
                  <c:v>Léčba 2015–2019 (5leté období)</c:v>
                </c:pt>
                <c:pt idx="6">
                  <c:v>Léčba 2010–2019 (10leté období)</c:v>
                </c:pt>
                <c:pt idx="7">
                  <c:v>Nemoci ledvin</c:v>
                </c:pt>
                <c:pt idx="8">
                  <c:v>Onemocnění ledvin (2019)</c:v>
                </c:pt>
                <c:pt idx="9">
                  <c:v>Dialýza (2019)</c:v>
                </c:pt>
                <c:pt idx="10">
                  <c:v>Transplantace</c:v>
                </c:pt>
                <c:pt idx="11">
                  <c:v>Pacient s transplantovaným orgánem</c:v>
                </c:pt>
              </c:strCache>
            </c:strRef>
          </c:cat>
          <c:val>
            <c:numRef>
              <c:f>Sheet1!$C$2:$C$13</c:f>
              <c:numCache>
                <c:formatCode>0.0\ %</c:formatCode>
                <c:ptCount val="12"/>
                <c:pt idx="1">
                  <c:v>2.0833333333333332E-2</c:v>
                </c:pt>
                <c:pt idx="2">
                  <c:v>4.1666666666666664E-2</c:v>
                </c:pt>
                <c:pt idx="4">
                  <c:v>6.25E-2</c:v>
                </c:pt>
                <c:pt idx="5">
                  <c:v>0.10416666666666667</c:v>
                </c:pt>
                <c:pt idx="6">
                  <c:v>0.10416666666666667</c:v>
                </c:pt>
                <c:pt idx="8">
                  <c:v>0.125</c:v>
                </c:pt>
                <c:pt idx="9">
                  <c:v>2.0833333333333332E-2</c:v>
                </c:pt>
                <c:pt idx="11">
                  <c:v>2.0833333333333332E-2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9D-453C-A414-8EFA6840473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Těžký stav nebo jiné komplikace (UPV / ECMO)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Plicní onemocnění</c:v>
                </c:pt>
                <c:pt idx="1">
                  <c:v>Astma</c:v>
                </c:pt>
                <c:pt idx="2">
                  <c:v>CHOPN</c:v>
                </c:pt>
                <c:pt idx="3">
                  <c:v>Onkologické onemocnění</c:v>
                </c:pt>
                <c:pt idx="4">
                  <c:v>Léčba 2019</c:v>
                </c:pt>
                <c:pt idx="5">
                  <c:v>Léčba 2015–2019 (5leté období)</c:v>
                </c:pt>
                <c:pt idx="6">
                  <c:v>Léčba 2010–2019 (10leté období)</c:v>
                </c:pt>
                <c:pt idx="7">
                  <c:v>Nemoci ledvin</c:v>
                </c:pt>
                <c:pt idx="8">
                  <c:v>Onemocnění ledvin (2019)</c:v>
                </c:pt>
                <c:pt idx="9">
                  <c:v>Dialýza (2019)</c:v>
                </c:pt>
                <c:pt idx="10">
                  <c:v>Transplantace</c:v>
                </c:pt>
                <c:pt idx="11">
                  <c:v>Pacient s transplantovaným orgánem</c:v>
                </c:pt>
              </c:strCache>
            </c:strRef>
          </c:cat>
          <c:val>
            <c:numRef>
              <c:f>Sheet1!$D$2:$D$13</c:f>
              <c:numCache>
                <c:formatCode>0.0\ %</c:formatCode>
                <c:ptCount val="12"/>
                <c:pt idx="1">
                  <c:v>0.12727272727272726</c:v>
                </c:pt>
                <c:pt idx="2">
                  <c:v>5.4545454545454543E-2</c:v>
                </c:pt>
                <c:pt idx="4">
                  <c:v>3.6363636363636362E-2</c:v>
                </c:pt>
                <c:pt idx="5">
                  <c:v>5.4545454545454543E-2</c:v>
                </c:pt>
                <c:pt idx="6">
                  <c:v>9.0909090909090912E-2</c:v>
                </c:pt>
                <c:pt idx="8">
                  <c:v>7.2727272727272724E-2</c:v>
                </c:pt>
                <c:pt idx="9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9D-453C-A414-8EFA684047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0"/>
        <c:axId val="1342587407"/>
        <c:axId val="1232224831"/>
      </c:barChart>
      <c:catAx>
        <c:axId val="1342587407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CZ"/>
          </a:p>
        </c:txPr>
        <c:crossAx val="1232224831"/>
        <c:crosses val="autoZero"/>
        <c:auto val="1"/>
        <c:lblAlgn val="ctr"/>
        <c:lblOffset val="100"/>
        <c:noMultiLvlLbl val="0"/>
      </c:catAx>
      <c:valAx>
        <c:axId val="1232224831"/>
        <c:scaling>
          <c:orientation val="minMax"/>
          <c:max val="1"/>
        </c:scaling>
        <c:delete val="0"/>
        <c:axPos val="t"/>
        <c:numFmt formatCode="0\ %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CZ"/>
          </a:p>
        </c:txPr>
        <c:crossAx val="13425874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 50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Dříve</c:v>
                </c:pt>
                <c:pt idx="1">
                  <c:v>22.03.2020</c:v>
                </c:pt>
                <c:pt idx="2">
                  <c:v>23.03.2020</c:v>
                </c:pt>
                <c:pt idx="3">
                  <c:v>24.03.2020</c:v>
                </c:pt>
                <c:pt idx="4">
                  <c:v>25.03.2020</c:v>
                </c:pt>
                <c:pt idx="5">
                  <c:v>26.03.2020</c:v>
                </c:pt>
                <c:pt idx="6">
                  <c:v>27.03.2020</c:v>
                </c:pt>
                <c:pt idx="7">
                  <c:v>28.03.2020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0.29545454545454547</c:v>
                </c:pt>
                <c:pt idx="1">
                  <c:v>0.33333333333333331</c:v>
                </c:pt>
                <c:pt idx="2">
                  <c:v>0.125</c:v>
                </c:pt>
                <c:pt idx="3">
                  <c:v>0.21052631578947367</c:v>
                </c:pt>
                <c:pt idx="4">
                  <c:v>0.15384615384615385</c:v>
                </c:pt>
                <c:pt idx="5">
                  <c:v>0.11627906976744186</c:v>
                </c:pt>
                <c:pt idx="6">
                  <c:v>0.17647058823529413</c:v>
                </c:pt>
                <c:pt idx="7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4E-F646-9DEE-C7152970758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50–59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Dříve</c:v>
                </c:pt>
                <c:pt idx="1">
                  <c:v>22.03.2020</c:v>
                </c:pt>
                <c:pt idx="2">
                  <c:v>23.03.2020</c:v>
                </c:pt>
                <c:pt idx="3">
                  <c:v>24.03.2020</c:v>
                </c:pt>
                <c:pt idx="4">
                  <c:v>25.03.2020</c:v>
                </c:pt>
                <c:pt idx="5">
                  <c:v>26.03.2020</c:v>
                </c:pt>
                <c:pt idx="6">
                  <c:v>27.03.2020</c:v>
                </c:pt>
                <c:pt idx="7">
                  <c:v>28.03.2020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0.11363636363636363</c:v>
                </c:pt>
                <c:pt idx="1">
                  <c:v>0.26666666666666666</c:v>
                </c:pt>
                <c:pt idx="2">
                  <c:v>0.25</c:v>
                </c:pt>
                <c:pt idx="3">
                  <c:v>0.31578947368421051</c:v>
                </c:pt>
                <c:pt idx="4">
                  <c:v>5.128205128205128E-2</c:v>
                </c:pt>
                <c:pt idx="5">
                  <c:v>0.16279069767441862</c:v>
                </c:pt>
                <c:pt idx="6">
                  <c:v>0.14705882352941177</c:v>
                </c:pt>
                <c:pt idx="7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4E-F646-9DEE-C7152970758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60–69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Dříve</c:v>
                </c:pt>
                <c:pt idx="1">
                  <c:v>22.03.2020</c:v>
                </c:pt>
                <c:pt idx="2">
                  <c:v>23.03.2020</c:v>
                </c:pt>
                <c:pt idx="3">
                  <c:v>24.03.2020</c:v>
                </c:pt>
                <c:pt idx="4">
                  <c:v>25.03.2020</c:v>
                </c:pt>
                <c:pt idx="5">
                  <c:v>26.03.2020</c:v>
                </c:pt>
                <c:pt idx="6">
                  <c:v>27.03.2020</c:v>
                </c:pt>
                <c:pt idx="7">
                  <c:v>28.03.2020</c:v>
                </c:pt>
              </c:strCache>
            </c:strRef>
          </c:cat>
          <c:val>
            <c:numRef>
              <c:f>Sheet1!$D$2:$D$9</c:f>
              <c:numCache>
                <c:formatCode>0%</c:formatCode>
                <c:ptCount val="8"/>
                <c:pt idx="0">
                  <c:v>0.25</c:v>
                </c:pt>
                <c:pt idx="1">
                  <c:v>0.13333333333333333</c:v>
                </c:pt>
                <c:pt idx="2">
                  <c:v>0.25</c:v>
                </c:pt>
                <c:pt idx="3">
                  <c:v>0.10526315789473684</c:v>
                </c:pt>
                <c:pt idx="4">
                  <c:v>0.15384615384615385</c:v>
                </c:pt>
                <c:pt idx="5">
                  <c:v>9.3023255813953487E-2</c:v>
                </c:pt>
                <c:pt idx="6">
                  <c:v>0.23529411764705882</c:v>
                </c:pt>
                <c:pt idx="7">
                  <c:v>0.17499999999999999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4E-F646-9DEE-C7152970758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70–79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Dříve</c:v>
                </c:pt>
                <c:pt idx="1">
                  <c:v>22.03.2020</c:v>
                </c:pt>
                <c:pt idx="2">
                  <c:v>23.03.2020</c:v>
                </c:pt>
                <c:pt idx="3">
                  <c:v>24.03.2020</c:v>
                </c:pt>
                <c:pt idx="4">
                  <c:v>25.03.2020</c:v>
                </c:pt>
                <c:pt idx="5">
                  <c:v>26.03.2020</c:v>
                </c:pt>
                <c:pt idx="6">
                  <c:v>27.03.2020</c:v>
                </c:pt>
                <c:pt idx="7">
                  <c:v>28.03.2020</c:v>
                </c:pt>
              </c:strCache>
            </c:strRef>
          </c:cat>
          <c:val>
            <c:numRef>
              <c:f>Sheet1!$E$2:$E$9</c:f>
              <c:numCache>
                <c:formatCode>0%</c:formatCode>
                <c:ptCount val="8"/>
                <c:pt idx="0">
                  <c:v>0.20454545454545456</c:v>
                </c:pt>
                <c:pt idx="1">
                  <c:v>0.13333333333333333</c:v>
                </c:pt>
                <c:pt idx="2">
                  <c:v>0.3125</c:v>
                </c:pt>
                <c:pt idx="3">
                  <c:v>0.31578947368421051</c:v>
                </c:pt>
                <c:pt idx="4">
                  <c:v>0.23076923076923078</c:v>
                </c:pt>
                <c:pt idx="5">
                  <c:v>0.30232558139534882</c:v>
                </c:pt>
                <c:pt idx="6">
                  <c:v>0.17647058823529413</c:v>
                </c:pt>
                <c:pt idx="7">
                  <c:v>0.17499999999999999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4E-F646-9DEE-C7152970758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80+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Dříve</c:v>
                </c:pt>
                <c:pt idx="1">
                  <c:v>22.03.2020</c:v>
                </c:pt>
                <c:pt idx="2">
                  <c:v>23.03.2020</c:v>
                </c:pt>
                <c:pt idx="3">
                  <c:v>24.03.2020</c:v>
                </c:pt>
                <c:pt idx="4">
                  <c:v>25.03.2020</c:v>
                </c:pt>
                <c:pt idx="5">
                  <c:v>26.03.2020</c:v>
                </c:pt>
                <c:pt idx="6">
                  <c:v>27.03.2020</c:v>
                </c:pt>
                <c:pt idx="7">
                  <c:v>28.03.2020</c:v>
                </c:pt>
              </c:strCache>
            </c:strRef>
          </c:cat>
          <c:val>
            <c:numRef>
              <c:f>Sheet1!$F$2:$F$9</c:f>
              <c:numCache>
                <c:formatCode>0%</c:formatCode>
                <c:ptCount val="8"/>
                <c:pt idx="0">
                  <c:v>0.13636363636363635</c:v>
                </c:pt>
                <c:pt idx="1">
                  <c:v>0.13333333333333333</c:v>
                </c:pt>
                <c:pt idx="2">
                  <c:v>6.25E-2</c:v>
                </c:pt>
                <c:pt idx="3">
                  <c:v>5.2631578947368418E-2</c:v>
                </c:pt>
                <c:pt idx="4">
                  <c:v>0.41025641025641024</c:v>
                </c:pt>
                <c:pt idx="5">
                  <c:v>0.32558139534883723</c:v>
                </c:pt>
                <c:pt idx="6">
                  <c:v>0.26470588235294118</c:v>
                </c:pt>
                <c:pt idx="7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4E-F646-9DEE-C715297075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326762463"/>
        <c:axId val="1337986415"/>
      </c:barChart>
      <c:catAx>
        <c:axId val="132676246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CZ"/>
          </a:p>
        </c:txPr>
        <c:crossAx val="1337986415"/>
        <c:crosses val="autoZero"/>
        <c:auto val="1"/>
        <c:lblAlgn val="ctr"/>
        <c:lblOffset val="100"/>
        <c:noMultiLvlLbl val="0"/>
      </c:catAx>
      <c:valAx>
        <c:axId val="1337986415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CZ"/>
          </a:p>
        </c:txPr>
        <c:crossAx val="13267624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3461132290590379"/>
          <c:y val="2.7468564174892999E-3"/>
          <c:w val="0.33077725917744444"/>
          <c:h val="6.29419437837449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 50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Dříve</c:v>
                </c:pt>
                <c:pt idx="1">
                  <c:v>22.03.2020</c:v>
                </c:pt>
                <c:pt idx="2">
                  <c:v>23.03.2020</c:v>
                </c:pt>
                <c:pt idx="3">
                  <c:v>24.03.2020</c:v>
                </c:pt>
                <c:pt idx="4">
                  <c:v>25.03.2020</c:v>
                </c:pt>
                <c:pt idx="5">
                  <c:v>26.03.2020</c:v>
                </c:pt>
                <c:pt idx="6">
                  <c:v>27.03.2020</c:v>
                </c:pt>
                <c:pt idx="7">
                  <c:v>28.03.2020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0.29545454545454547</c:v>
                </c:pt>
                <c:pt idx="1">
                  <c:v>0.33333333333333331</c:v>
                </c:pt>
                <c:pt idx="2">
                  <c:v>0.125</c:v>
                </c:pt>
                <c:pt idx="3">
                  <c:v>0.21052631578947367</c:v>
                </c:pt>
                <c:pt idx="4">
                  <c:v>0.15384615384615385</c:v>
                </c:pt>
                <c:pt idx="5">
                  <c:v>0.11627906976744186</c:v>
                </c:pt>
                <c:pt idx="6">
                  <c:v>0.17647058823529413</c:v>
                </c:pt>
                <c:pt idx="7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4E-F646-9DEE-C7152970758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50–59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Dříve</c:v>
                </c:pt>
                <c:pt idx="1">
                  <c:v>22.03.2020</c:v>
                </c:pt>
                <c:pt idx="2">
                  <c:v>23.03.2020</c:v>
                </c:pt>
                <c:pt idx="3">
                  <c:v>24.03.2020</c:v>
                </c:pt>
                <c:pt idx="4">
                  <c:v>25.03.2020</c:v>
                </c:pt>
                <c:pt idx="5">
                  <c:v>26.03.2020</c:v>
                </c:pt>
                <c:pt idx="6">
                  <c:v>27.03.2020</c:v>
                </c:pt>
                <c:pt idx="7">
                  <c:v>28.03.2020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0.11363636363636363</c:v>
                </c:pt>
                <c:pt idx="1">
                  <c:v>0.26666666666666666</c:v>
                </c:pt>
                <c:pt idx="2">
                  <c:v>0.25</c:v>
                </c:pt>
                <c:pt idx="3">
                  <c:v>0.31578947368421051</c:v>
                </c:pt>
                <c:pt idx="4">
                  <c:v>5.128205128205128E-2</c:v>
                </c:pt>
                <c:pt idx="5">
                  <c:v>0.16279069767441862</c:v>
                </c:pt>
                <c:pt idx="6">
                  <c:v>0.14705882352941177</c:v>
                </c:pt>
                <c:pt idx="7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4E-F646-9DEE-C7152970758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60–69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Dříve</c:v>
                </c:pt>
                <c:pt idx="1">
                  <c:v>22.03.2020</c:v>
                </c:pt>
                <c:pt idx="2">
                  <c:v>23.03.2020</c:v>
                </c:pt>
                <c:pt idx="3">
                  <c:v>24.03.2020</c:v>
                </c:pt>
                <c:pt idx="4">
                  <c:v>25.03.2020</c:v>
                </c:pt>
                <c:pt idx="5">
                  <c:v>26.03.2020</c:v>
                </c:pt>
                <c:pt idx="6">
                  <c:v>27.03.2020</c:v>
                </c:pt>
                <c:pt idx="7">
                  <c:v>28.03.2020</c:v>
                </c:pt>
              </c:strCache>
            </c:strRef>
          </c:cat>
          <c:val>
            <c:numRef>
              <c:f>Sheet1!$D$2:$D$9</c:f>
              <c:numCache>
                <c:formatCode>0%</c:formatCode>
                <c:ptCount val="8"/>
                <c:pt idx="0">
                  <c:v>0.25</c:v>
                </c:pt>
                <c:pt idx="1">
                  <c:v>0.13333333333333333</c:v>
                </c:pt>
                <c:pt idx="2">
                  <c:v>0.25</c:v>
                </c:pt>
                <c:pt idx="3">
                  <c:v>0.10526315789473684</c:v>
                </c:pt>
                <c:pt idx="4">
                  <c:v>0.15384615384615385</c:v>
                </c:pt>
                <c:pt idx="5">
                  <c:v>9.3023255813953487E-2</c:v>
                </c:pt>
                <c:pt idx="6">
                  <c:v>0.23529411764705882</c:v>
                </c:pt>
                <c:pt idx="7">
                  <c:v>0.17499999999999999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4E-F646-9DEE-C7152970758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70–79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Dříve</c:v>
                </c:pt>
                <c:pt idx="1">
                  <c:v>22.03.2020</c:v>
                </c:pt>
                <c:pt idx="2">
                  <c:v>23.03.2020</c:v>
                </c:pt>
                <c:pt idx="3">
                  <c:v>24.03.2020</c:v>
                </c:pt>
                <c:pt idx="4">
                  <c:v>25.03.2020</c:v>
                </c:pt>
                <c:pt idx="5">
                  <c:v>26.03.2020</c:v>
                </c:pt>
                <c:pt idx="6">
                  <c:v>27.03.2020</c:v>
                </c:pt>
                <c:pt idx="7">
                  <c:v>28.03.2020</c:v>
                </c:pt>
              </c:strCache>
            </c:strRef>
          </c:cat>
          <c:val>
            <c:numRef>
              <c:f>Sheet1!$E$2:$E$9</c:f>
              <c:numCache>
                <c:formatCode>0%</c:formatCode>
                <c:ptCount val="8"/>
                <c:pt idx="0">
                  <c:v>0.20454545454545456</c:v>
                </c:pt>
                <c:pt idx="1">
                  <c:v>0.13333333333333333</c:v>
                </c:pt>
                <c:pt idx="2">
                  <c:v>0.3125</c:v>
                </c:pt>
                <c:pt idx="3">
                  <c:v>0.31578947368421051</c:v>
                </c:pt>
                <c:pt idx="4">
                  <c:v>0.23076923076923078</c:v>
                </c:pt>
                <c:pt idx="5">
                  <c:v>0.30232558139534882</c:v>
                </c:pt>
                <c:pt idx="6">
                  <c:v>0.17647058823529413</c:v>
                </c:pt>
                <c:pt idx="7">
                  <c:v>0.17499999999999999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4E-F646-9DEE-C7152970758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80+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Dříve</c:v>
                </c:pt>
                <c:pt idx="1">
                  <c:v>22.03.2020</c:v>
                </c:pt>
                <c:pt idx="2">
                  <c:v>23.03.2020</c:v>
                </c:pt>
                <c:pt idx="3">
                  <c:v>24.03.2020</c:v>
                </c:pt>
                <c:pt idx="4">
                  <c:v>25.03.2020</c:v>
                </c:pt>
                <c:pt idx="5">
                  <c:v>26.03.2020</c:v>
                </c:pt>
                <c:pt idx="6">
                  <c:v>27.03.2020</c:v>
                </c:pt>
                <c:pt idx="7">
                  <c:v>28.03.2020</c:v>
                </c:pt>
              </c:strCache>
            </c:strRef>
          </c:cat>
          <c:val>
            <c:numRef>
              <c:f>Sheet1!$F$2:$F$9</c:f>
              <c:numCache>
                <c:formatCode>0%</c:formatCode>
                <c:ptCount val="8"/>
                <c:pt idx="0">
                  <c:v>0.13636363636363635</c:v>
                </c:pt>
                <c:pt idx="1">
                  <c:v>0.13333333333333333</c:v>
                </c:pt>
                <c:pt idx="2">
                  <c:v>6.25E-2</c:v>
                </c:pt>
                <c:pt idx="3">
                  <c:v>5.2631578947368418E-2</c:v>
                </c:pt>
                <c:pt idx="4">
                  <c:v>0.41025641025641024</c:v>
                </c:pt>
                <c:pt idx="5">
                  <c:v>0.32558139534883723</c:v>
                </c:pt>
                <c:pt idx="6">
                  <c:v>0.26470588235294118</c:v>
                </c:pt>
                <c:pt idx="7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4E-F646-9DEE-C715297075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326762463"/>
        <c:axId val="1337986415"/>
      </c:barChart>
      <c:catAx>
        <c:axId val="132676246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CZ"/>
          </a:p>
        </c:txPr>
        <c:crossAx val="1337986415"/>
        <c:crosses val="autoZero"/>
        <c:auto val="1"/>
        <c:lblAlgn val="ctr"/>
        <c:lblOffset val="100"/>
        <c:noMultiLvlLbl val="0"/>
      </c:catAx>
      <c:valAx>
        <c:axId val="1337986415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CZ"/>
          </a:p>
        </c:txPr>
        <c:crossAx val="13267624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3461132290590379"/>
          <c:y val="2.7468564174892999E-3"/>
          <c:w val="0.33077725917744444"/>
          <c:h val="6.29419437837449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477883867493559"/>
          <c:y val="0"/>
          <c:w val="0.41449775738594008"/>
          <c:h val="0.9313955818165389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9D1-944A-8B79-3B883B17480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9D1-944A-8B79-3B883B17480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9D1-944A-8B79-3B883B174805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CZ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Sheet1!$E$4:$E$6</c:f>
              <c:strCache>
                <c:ptCount val="3"/>
                <c:pt idx="0">
                  <c:v>Lehký stav</c:v>
                </c:pt>
                <c:pt idx="1">
                  <c:v>Léčba kyslíkem</c:v>
                </c:pt>
                <c:pt idx="2">
                  <c:v>UPV/ECMO</c:v>
                </c:pt>
              </c:strCache>
            </c:strRef>
          </c:cat>
          <c:val>
            <c:numRef>
              <c:f>Sheet1!$F$4:$F$6</c:f>
              <c:numCache>
                <c:formatCode>General</c:formatCode>
                <c:ptCount val="3"/>
                <c:pt idx="0">
                  <c:v>149</c:v>
                </c:pt>
                <c:pt idx="1">
                  <c:v>48</c:v>
                </c:pt>
                <c:pt idx="2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9D1-944A-8B79-3B883B17480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371701982930323"/>
          <c:y val="0.30889472174269822"/>
          <c:w val="0.21449553182847692"/>
          <c:h val="0.21051778237260135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Bezpříznakový až střední stav bez komplikací</c:v>
                </c:pt>
              </c:strCache>
            </c:strRef>
          </c:tx>
          <c:spPr>
            <a:solidFill>
              <a:srgbClr val="FF99FF"/>
            </a:solidFill>
          </c:spPr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098-4650-AC7F-8E1F3B7C1FFC}"/>
              </c:ext>
            </c:extLst>
          </c:dPt>
          <c:dPt>
            <c:idx val="1"/>
            <c:bubble3D val="0"/>
            <c:spPr>
              <a:solidFill>
                <a:srgbClr val="FF99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098-4650-AC7F-8E1F3B7C1FFC}"/>
              </c:ext>
            </c:extLst>
          </c:dPt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Muži</c:v>
                </c:pt>
                <c:pt idx="1">
                  <c:v>Ženy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0.69230769230769229</c:v>
                </c:pt>
                <c:pt idx="1">
                  <c:v>0.30769230769230771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98-4650-AC7F-8E1F3B7C1F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Zemřelí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&lt; 40</c:v>
                </c:pt>
                <c:pt idx="1">
                  <c:v>40–49</c:v>
                </c:pt>
                <c:pt idx="2">
                  <c:v>50–59</c:v>
                </c:pt>
                <c:pt idx="3">
                  <c:v>60–69</c:v>
                </c:pt>
                <c:pt idx="4">
                  <c:v>70–79</c:v>
                </c:pt>
                <c:pt idx="5">
                  <c:v>80–89</c:v>
                </c:pt>
                <c:pt idx="6">
                  <c:v>90+</c:v>
                </c:pt>
              </c:strCache>
            </c:strRef>
          </c:cat>
          <c:val>
            <c:numRef>
              <c:f>Sheet1!$B$2:$B$8</c:f>
              <c:numCache>
                <c:formatCode>###0</c:formatCode>
                <c:ptCount val="7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3</c:v>
                </c:pt>
                <c:pt idx="5">
                  <c:v>5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53-4E1F-9B10-87ED74D86F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10"/>
        <c:axId val="1326762463"/>
        <c:axId val="1337986415"/>
      </c:barChart>
      <c:catAx>
        <c:axId val="132676246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CZ"/>
          </a:p>
        </c:txPr>
        <c:crossAx val="1337986415"/>
        <c:crosses val="autoZero"/>
        <c:auto val="1"/>
        <c:lblAlgn val="ctr"/>
        <c:lblOffset val="100"/>
        <c:noMultiLvlLbl val="0"/>
      </c:catAx>
      <c:valAx>
        <c:axId val="1337986415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CZ"/>
          </a:p>
        </c:txPr>
        <c:crossAx val="13267624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321616879490472"/>
          <c:y val="0.18233943896080185"/>
          <c:w val="0.44195422975522886"/>
          <c:h val="0.6215549199987144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Zemřelí</c:v>
                </c:pt>
              </c:strCache>
            </c:strRef>
          </c:tx>
          <c:spPr>
            <a:solidFill>
              <a:srgbClr val="FF7C80"/>
            </a:solidFill>
          </c:spPr>
          <c:dPt>
            <c:idx val="0"/>
            <c:bubble3D val="0"/>
            <c:spPr>
              <a:solidFill>
                <a:srgbClr val="5B9BD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132-4B3B-A01D-2F1E18FE3E45}"/>
              </c:ext>
            </c:extLst>
          </c:dPt>
          <c:dPt>
            <c:idx val="1"/>
            <c:bubble3D val="0"/>
            <c:spPr>
              <a:solidFill>
                <a:srgbClr val="8CC84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132-4B3B-A01D-2F1E18FE3E45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132-4B3B-A01D-2F1E18FE3E45}"/>
              </c:ext>
            </c:extLst>
          </c:dPt>
          <c:dPt>
            <c:idx val="3"/>
            <c:bubble3D val="0"/>
            <c:spPr>
              <a:solidFill>
                <a:srgbClr val="DA212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132-4B3B-A01D-2F1E18FE3E45}"/>
              </c:ext>
            </c:extLst>
          </c:dPt>
          <c:dPt>
            <c:idx val="4"/>
            <c:bubble3D val="0"/>
            <c:spPr>
              <a:solidFill>
                <a:srgbClr val="7F050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132-4B3B-A01D-2F1E18FE3E45}"/>
              </c:ext>
            </c:extLst>
          </c:dPt>
          <c:dLbls>
            <c:dLbl>
              <c:idx val="1"/>
              <c:layout>
                <c:manualLayout>
                  <c:x val="2.4614631501799794E-2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132-4B3B-A01D-2F1E18FE3E45}"/>
                </c:ext>
              </c:extLst>
            </c:dLbl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3–4</c:v>
                </c:pt>
                <c:pt idx="4">
                  <c:v>5 a více</c:v>
                </c:pt>
              </c:strCache>
            </c:strRef>
          </c:cat>
          <c:val>
            <c:numRef>
              <c:f>Sheet1!$B$2:$B$6</c:f>
              <c:numCache>
                <c:formatCode>0.0\ %</c:formatCode>
                <c:ptCount val="5"/>
                <c:pt idx="0">
                  <c:v>0</c:v>
                </c:pt>
                <c:pt idx="1">
                  <c:v>7.6923076923076927E-2</c:v>
                </c:pt>
                <c:pt idx="2">
                  <c:v>0.15384615384615385</c:v>
                </c:pt>
                <c:pt idx="3">
                  <c:v>0.23076923076923078</c:v>
                </c:pt>
                <c:pt idx="4">
                  <c:v>0.53846153846153844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132-4B3B-A01D-2F1E18FE3E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C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Bezpříznakový až střední stav bez komplikací</c:v>
                </c:pt>
              </c:strCache>
            </c:strRef>
          </c:tx>
          <c:spPr>
            <a:solidFill>
              <a:srgbClr val="FF99FF"/>
            </a:solidFill>
          </c:spPr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098-4650-AC7F-8E1F3B7C1FFC}"/>
              </c:ext>
            </c:extLst>
          </c:dPt>
          <c:dPt>
            <c:idx val="1"/>
            <c:bubble3D val="0"/>
            <c:spPr>
              <a:solidFill>
                <a:srgbClr val="FF99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098-4650-AC7F-8E1F3B7C1FFC}"/>
              </c:ext>
            </c:extLst>
          </c:dPt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Muži</c:v>
                </c:pt>
                <c:pt idx="1">
                  <c:v>Ženy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0.69230769230769229</c:v>
                </c:pt>
                <c:pt idx="1">
                  <c:v>0.30769230769230771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98-4650-AC7F-8E1F3B7C1F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Z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Zemřelí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&lt; 40</c:v>
                </c:pt>
                <c:pt idx="1">
                  <c:v>40–49</c:v>
                </c:pt>
                <c:pt idx="2">
                  <c:v>50–59</c:v>
                </c:pt>
                <c:pt idx="3">
                  <c:v>60–69</c:v>
                </c:pt>
                <c:pt idx="4">
                  <c:v>70–79</c:v>
                </c:pt>
                <c:pt idx="5">
                  <c:v>80–89</c:v>
                </c:pt>
                <c:pt idx="6">
                  <c:v>90+</c:v>
                </c:pt>
              </c:strCache>
            </c:strRef>
          </c:cat>
          <c:val>
            <c:numRef>
              <c:f>Sheet1!$B$2:$B$8</c:f>
              <c:numCache>
                <c:formatCode>###0</c:formatCode>
                <c:ptCount val="7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3</c:v>
                </c:pt>
                <c:pt idx="5">
                  <c:v>5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53-4E1F-9B10-87ED74D86F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10"/>
        <c:axId val="1326762463"/>
        <c:axId val="1337986415"/>
      </c:barChart>
      <c:catAx>
        <c:axId val="132676246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CZ"/>
          </a:p>
        </c:txPr>
        <c:crossAx val="1337986415"/>
        <c:crosses val="autoZero"/>
        <c:auto val="1"/>
        <c:lblAlgn val="ctr"/>
        <c:lblOffset val="100"/>
        <c:noMultiLvlLbl val="0"/>
      </c:catAx>
      <c:valAx>
        <c:axId val="1337986415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CZ"/>
          </a:p>
        </c:txPr>
        <c:crossAx val="13267624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59AF-26F1-42E1-BF83-F89C20A19403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E3A8-275C-4F7D-9678-21DFF80A7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1289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59AF-26F1-42E1-BF83-F89C20A19403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E3A8-275C-4F7D-9678-21DFF80A7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2975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59AF-26F1-42E1-BF83-F89C20A19403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E3A8-275C-4F7D-9678-21DFF80A7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2293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59AF-26F1-42E1-BF83-F89C20A19403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E3A8-275C-4F7D-9678-21DFF80A7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4627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59AF-26F1-42E1-BF83-F89C20A19403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E3A8-275C-4F7D-9678-21DFF80A7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0028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59AF-26F1-42E1-BF83-F89C20A19403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E3A8-275C-4F7D-9678-21DFF80A7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1424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59AF-26F1-42E1-BF83-F89C20A19403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E3A8-275C-4F7D-9678-21DFF80A7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8842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59AF-26F1-42E1-BF83-F89C20A19403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E3A8-275C-4F7D-9678-21DFF80A7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2588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59AF-26F1-42E1-BF83-F89C20A19403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E3A8-275C-4F7D-9678-21DFF80A7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404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59AF-26F1-42E1-BF83-F89C20A19403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E3A8-275C-4F7D-9678-21DFF80A7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1295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59AF-26F1-42E1-BF83-F89C20A19403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E3A8-275C-4F7D-9678-21DFF80A7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8464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159AF-26F1-42E1-BF83-F89C20A19403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DE3A8-275C-4F7D-9678-21DFF80A7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2835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148436-3570-4A1D-8E11-94D9997037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537" y="2950822"/>
            <a:ext cx="10099297" cy="3204134"/>
          </a:xfrm>
        </p:spPr>
        <p:txBody>
          <a:bodyPr anchor="t" anchorCtr="0">
            <a:normAutofit/>
          </a:bodyPr>
          <a:lstStyle/>
          <a:p>
            <a:pPr algn="l">
              <a:lnSpc>
                <a:spcPct val="100000"/>
              </a:lnSpc>
            </a:pPr>
            <a:r>
              <a:rPr lang="cs-CZ" sz="4400" b="1" dirty="0"/>
              <a:t>Zajištění poskytování intenzivní péče pro hospitalizované pacienty s COVID-19</a:t>
            </a:r>
            <a:br>
              <a:rPr lang="cs-CZ" sz="4400" b="1" dirty="0"/>
            </a:br>
            <a:br>
              <a:rPr lang="cs-CZ" sz="4400" dirty="0"/>
            </a:br>
            <a:r>
              <a:rPr lang="cs-CZ" sz="2700" dirty="0"/>
              <a:t>prof. MUDr. Vladimír Černý, Ph.D., FCCM</a:t>
            </a:r>
            <a:br>
              <a:rPr lang="cs-CZ" sz="2700" dirty="0"/>
            </a:br>
            <a:r>
              <a:rPr lang="cs-CZ" sz="2000" i="1" dirty="0"/>
              <a:t>Klinická skupina COVID-19 MZ </a:t>
            </a:r>
            <a:br>
              <a:rPr lang="cs-CZ" sz="2000" i="1" dirty="0"/>
            </a:br>
            <a:r>
              <a:rPr lang="cs-CZ" sz="2000" i="1" dirty="0"/>
              <a:t>Tým IP COVID-19 MZ</a:t>
            </a:r>
            <a:endParaRPr lang="cs-CZ" sz="3600" i="1" dirty="0">
              <a:highlight>
                <a:srgbClr val="FFFF00"/>
              </a:highlight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DB62423-E88C-4F43-87ED-00D18140F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6321" y="4995949"/>
            <a:ext cx="1611555" cy="123027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6D72D7B2-FE11-4720-9FA1-DD8DA6223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0265" y="1877496"/>
            <a:ext cx="5397082" cy="78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648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597A8-2111-F84B-BA03-4DBD82005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Od 25. 3. 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zvyšuje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věk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pacientů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přijatých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do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nemocnice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Chart 4">
            <a:extLst>
              <a:ext uri="{FF2B5EF4-FFF2-40B4-BE49-F238E27FC236}">
                <a16:creationId xmlns:a16="http://schemas.microsoft.com/office/drawing/2014/main" id="{BDCDA802-09FF-2843-8CC4-DFE5F999E376}"/>
              </a:ext>
            </a:extLst>
          </p:cNvPr>
          <p:cNvGraphicFramePr/>
          <p:nvPr/>
        </p:nvGraphicFramePr>
        <p:xfrm>
          <a:off x="828675" y="1527860"/>
          <a:ext cx="10525125" cy="4623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6D97E19-C9F3-FA4B-ABE4-DE7CEC27EA05}"/>
              </a:ext>
            </a:extLst>
          </p:cNvPr>
          <p:cNvCxnSpPr>
            <a:cxnSpLocks/>
          </p:cNvCxnSpPr>
          <p:nvPr/>
        </p:nvCxnSpPr>
        <p:spPr>
          <a:xfrm>
            <a:off x="6312310" y="2005781"/>
            <a:ext cx="0" cy="404069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29927E4-E74D-4649-9170-9C3F913145F5}"/>
              </a:ext>
            </a:extLst>
          </p:cNvPr>
          <p:cNvCxnSpPr/>
          <p:nvPr/>
        </p:nvCxnSpPr>
        <p:spPr>
          <a:xfrm flipH="1">
            <a:off x="8140007" y="1886277"/>
            <a:ext cx="314632" cy="37229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C4FA556-CFDC-D34D-BBA7-09BF1D6CE03E}"/>
              </a:ext>
            </a:extLst>
          </p:cNvPr>
          <p:cNvCxnSpPr/>
          <p:nvPr/>
        </p:nvCxnSpPr>
        <p:spPr>
          <a:xfrm flipH="1">
            <a:off x="9326449" y="1863993"/>
            <a:ext cx="314632" cy="37229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B3143D1-0333-AF4E-AE0C-776D1C976C49}"/>
              </a:ext>
            </a:extLst>
          </p:cNvPr>
          <p:cNvCxnSpPr/>
          <p:nvPr/>
        </p:nvCxnSpPr>
        <p:spPr>
          <a:xfrm flipH="1">
            <a:off x="10598348" y="1874031"/>
            <a:ext cx="314632" cy="37229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AB676E4-16DB-3449-9C52-B0B4829C5BF6}"/>
              </a:ext>
            </a:extLst>
          </p:cNvPr>
          <p:cNvCxnSpPr/>
          <p:nvPr/>
        </p:nvCxnSpPr>
        <p:spPr>
          <a:xfrm flipH="1">
            <a:off x="6912217" y="1874031"/>
            <a:ext cx="314632" cy="37229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5B72517-8DF5-224F-9FB2-47F0E076EBEF}"/>
              </a:ext>
            </a:extLst>
          </p:cNvPr>
          <p:cNvSpPr txBox="1"/>
          <p:nvPr/>
        </p:nvSpPr>
        <p:spPr>
          <a:xfrm rot="20516336">
            <a:off x="6545031" y="3104579"/>
            <a:ext cx="4307077" cy="1077218"/>
          </a:xfrm>
          <a:prstGeom prst="rect">
            <a:avLst/>
          </a:prstGeom>
          <a:solidFill>
            <a:srgbClr val="D3114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Z" sz="3200" b="1" dirty="0">
                <a:solidFill>
                  <a:schemeClr val="bg1">
                    <a:lumMod val="95000"/>
                  </a:schemeClr>
                </a:solidFill>
              </a:rPr>
              <a:t>Pacienti 70+ tvoří cca 60% všech pacientů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7DD96C-95BA-3C46-ADAA-094C466221FB}"/>
              </a:ext>
            </a:extLst>
          </p:cNvPr>
          <p:cNvSpPr txBox="1"/>
          <p:nvPr/>
        </p:nvSpPr>
        <p:spPr>
          <a:xfrm>
            <a:off x="5793000" y="6097088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Z" dirty="0">
                <a:solidFill>
                  <a:srgbClr val="FF0000"/>
                </a:solidFill>
              </a:rPr>
              <a:t>25.3.2020</a:t>
            </a:r>
          </a:p>
        </p:txBody>
      </p:sp>
    </p:spTree>
    <p:extLst>
      <p:ext uri="{BB962C8B-B14F-4D97-AF65-F5344CB8AC3E}">
        <p14:creationId xmlns:p14="http://schemas.microsoft.com/office/powerpoint/2010/main" val="62067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C457C5-34F0-444D-9048-C373B2F09F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Z" sz="4800" b="1" i="1" dirty="0"/>
              <a:t>V jak těžkém stavu se pacienti COVID-19 nacházejí ?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9A70E7D-4F86-C540-8CAD-AA55EE48BB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668703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38ACA-A014-894E-9D87-08ECC9244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260" y="448655"/>
            <a:ext cx="10021479" cy="1325563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CZ" sz="4900" b="1" dirty="0"/>
              <a:t>Klasifikace klinického stavu pacientů </a:t>
            </a:r>
            <a:br>
              <a:rPr lang="en-CZ" sz="4000" dirty="0"/>
            </a:br>
            <a:r>
              <a:rPr lang="en-CZ" sz="4000" dirty="0"/>
              <a:t>(“prosím, je velmi zjednodušeno”)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54711-15ED-8B47-9A0D-5D229E4C4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29478"/>
            <a:ext cx="10515600" cy="257986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CZ" sz="3600" b="1" dirty="0"/>
              <a:t>“Lehký” stav </a:t>
            </a:r>
            <a:r>
              <a:rPr lang="en-CZ" sz="3600" dirty="0"/>
              <a:t>(= bez orgánových komplikací)</a:t>
            </a:r>
          </a:p>
          <a:p>
            <a:pPr marL="514350" indent="-514350">
              <a:buFont typeface="+mj-lt"/>
              <a:buAutoNum type="arabicParenR"/>
            </a:pPr>
            <a:r>
              <a:rPr lang="en-CZ" sz="3600" b="1" dirty="0"/>
              <a:t>Stav vyžadující podávání kyslíku</a:t>
            </a:r>
          </a:p>
          <a:p>
            <a:pPr marL="514350" indent="-514350">
              <a:buFont typeface="+mj-lt"/>
              <a:buAutoNum type="arabicParenR"/>
            </a:pPr>
            <a:r>
              <a:rPr lang="en-CZ" sz="3600" b="1" dirty="0"/>
              <a:t>Stav vyžadující UPV </a:t>
            </a:r>
            <a:r>
              <a:rPr lang="en-CZ" sz="3600" dirty="0"/>
              <a:t>(= ”těžký stav” se selhá(vá)ním 1 nebo více orgánů)</a:t>
            </a:r>
            <a:endParaRPr lang="en-CZ" dirty="0"/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8BA88D5E-3B22-5F4B-BFBD-841FA3B04830}"/>
              </a:ext>
            </a:extLst>
          </p:cNvPr>
          <p:cNvSpPr/>
          <p:nvPr/>
        </p:nvSpPr>
        <p:spPr>
          <a:xfrm>
            <a:off x="5463083" y="2043030"/>
            <a:ext cx="444381" cy="16405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789190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56BF7E0-E2C0-9942-9962-DAA6CE984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147543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b="1" dirty="0" err="1"/>
              <a:t>K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linický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stav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aktuálně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hospitalizovaných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pacientů</a:t>
            </a:r>
            <a:b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údaje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k 28.3, n = 252)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A12620C-B096-644E-950F-0C96EF82D5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7075680"/>
              </p:ext>
            </p:extLst>
          </p:nvPr>
        </p:nvGraphicFramePr>
        <p:xfrm>
          <a:off x="1520311" y="1766526"/>
          <a:ext cx="9151374" cy="4555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1749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C8E6E6-D00D-BB48-80FF-6CD8056C9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Z" b="1" i="1" dirty="0"/>
              <a:t>Jací pacienti COVID+ nejčastěji umírají v souvislosti s hospitalizací ?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31897B-7EF7-5141-8A89-84DD7B813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932885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C8E6E6-D00D-BB48-80FF-6CD8056C9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Z" b="1" i="1" dirty="0"/>
              <a:t>Jací pacienti COVID+ nejčastěji umírají v souvislosti s hospitalizací ?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00D733-DA8D-7340-975C-98B94A6FF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914400" indent="-914400">
              <a:buFont typeface="+mj-lt"/>
              <a:buAutoNum type="arabicParenR"/>
            </a:pPr>
            <a:endParaRPr lang="en-CZ" sz="4800" dirty="0"/>
          </a:p>
          <a:p>
            <a:pPr marL="914400" indent="-914400">
              <a:buFont typeface="+mj-lt"/>
              <a:buAutoNum type="arabicParenR"/>
            </a:pPr>
            <a:r>
              <a:rPr lang="en-CZ" sz="4800" b="1" u="sng" dirty="0"/>
              <a:t>Pacienti vyššího věku  </a:t>
            </a:r>
          </a:p>
        </p:txBody>
      </p:sp>
    </p:spTree>
    <p:extLst>
      <p:ext uri="{BB962C8B-B14F-4D97-AF65-F5344CB8AC3E}">
        <p14:creationId xmlns:p14="http://schemas.microsoft.com/office/powerpoint/2010/main" val="2926422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ený obdélník 5">
            <a:extLst>
              <a:ext uri="{FF2B5EF4-FFF2-40B4-BE49-F238E27FC236}">
                <a16:creationId xmlns:a16="http://schemas.microsoft.com/office/drawing/2014/main" id="{ECC79A4C-C3BE-4310-A48F-2CC15C5FEF73}"/>
              </a:ext>
            </a:extLst>
          </p:cNvPr>
          <p:cNvSpPr/>
          <p:nvPr/>
        </p:nvSpPr>
        <p:spPr>
          <a:xfrm>
            <a:off x="308969" y="144795"/>
            <a:ext cx="10954599" cy="7423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b="1" dirty="0">
                <a:solidFill>
                  <a:schemeClr val="tx2"/>
                </a:solidFill>
              </a:rPr>
              <a:t>Pacienti zemřelí za hospitalizace – analýza k 28.3. 2020</a:t>
            </a:r>
            <a:endParaRPr lang="cs-CZ" sz="2400" dirty="0">
              <a:solidFill>
                <a:schemeClr val="tx2"/>
              </a:solidFill>
            </a:endParaRPr>
          </a:p>
        </p:txBody>
      </p:sp>
      <p:sp>
        <p:nvSpPr>
          <p:cNvPr id="26" name="TextBox 6">
            <a:extLst>
              <a:ext uri="{FF2B5EF4-FFF2-40B4-BE49-F238E27FC236}">
                <a16:creationId xmlns:a16="http://schemas.microsoft.com/office/drawing/2014/main" id="{3DD87094-E6CB-405C-8B18-79E1A1B1179E}"/>
              </a:ext>
            </a:extLst>
          </p:cNvPr>
          <p:cNvSpPr txBox="1"/>
          <p:nvPr/>
        </p:nvSpPr>
        <p:spPr>
          <a:xfrm rot="16200000">
            <a:off x="-887552" y="2703334"/>
            <a:ext cx="2598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Počet zemřelých</a:t>
            </a:r>
          </a:p>
        </p:txBody>
      </p:sp>
      <p:sp>
        <p:nvSpPr>
          <p:cNvPr id="27" name="TextBox 7">
            <a:extLst>
              <a:ext uri="{FF2B5EF4-FFF2-40B4-BE49-F238E27FC236}">
                <a16:creationId xmlns:a16="http://schemas.microsoft.com/office/drawing/2014/main" id="{C066B8B5-F6CF-4F5E-966A-E7DBB5F6F54F}"/>
              </a:ext>
            </a:extLst>
          </p:cNvPr>
          <p:cNvSpPr txBox="1"/>
          <p:nvPr/>
        </p:nvSpPr>
        <p:spPr>
          <a:xfrm>
            <a:off x="1905147" y="4173258"/>
            <a:ext cx="2696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Věk při úmrtí</a:t>
            </a:r>
          </a:p>
        </p:txBody>
      </p:sp>
      <p:sp>
        <p:nvSpPr>
          <p:cNvPr id="28" name="TextBox 9">
            <a:extLst>
              <a:ext uri="{FF2B5EF4-FFF2-40B4-BE49-F238E27FC236}">
                <a16:creationId xmlns:a16="http://schemas.microsoft.com/office/drawing/2014/main" id="{5AC5091D-EBA4-49B4-B66E-484119613075}"/>
              </a:ext>
            </a:extLst>
          </p:cNvPr>
          <p:cNvSpPr txBox="1"/>
          <p:nvPr/>
        </p:nvSpPr>
        <p:spPr>
          <a:xfrm>
            <a:off x="288043" y="1084324"/>
            <a:ext cx="5522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Věk pacientů zemřelých za hospitalizace</a:t>
            </a: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554CF8A0-103C-440E-B6C6-DD6A6CA7A662}"/>
              </a:ext>
            </a:extLst>
          </p:cNvPr>
          <p:cNvSpPr txBox="1"/>
          <p:nvPr/>
        </p:nvSpPr>
        <p:spPr>
          <a:xfrm>
            <a:off x="288043" y="4740017"/>
            <a:ext cx="6131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Pohlaví pacientů zemřelých za hospitalizace</a:t>
            </a:r>
          </a:p>
        </p:txBody>
      </p:sp>
      <p:graphicFrame>
        <p:nvGraphicFramePr>
          <p:cNvPr id="30" name="Chart 14">
            <a:extLst>
              <a:ext uri="{FF2B5EF4-FFF2-40B4-BE49-F238E27FC236}">
                <a16:creationId xmlns:a16="http://schemas.microsoft.com/office/drawing/2014/main" id="{0996A375-2B26-4799-81FB-7E4D9DA290E5}"/>
              </a:ext>
            </a:extLst>
          </p:cNvPr>
          <p:cNvGraphicFramePr/>
          <p:nvPr/>
        </p:nvGraphicFramePr>
        <p:xfrm>
          <a:off x="1014158" y="5201682"/>
          <a:ext cx="2588147" cy="1400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1" name="Chart 4">
            <a:extLst>
              <a:ext uri="{FF2B5EF4-FFF2-40B4-BE49-F238E27FC236}">
                <a16:creationId xmlns:a16="http://schemas.microsoft.com/office/drawing/2014/main" id="{B2A4248B-6B92-422B-9E06-B8290B007705}"/>
              </a:ext>
            </a:extLst>
          </p:cNvPr>
          <p:cNvGraphicFramePr/>
          <p:nvPr/>
        </p:nvGraphicFramePr>
        <p:xfrm>
          <a:off x="503802" y="1612788"/>
          <a:ext cx="5198359" cy="2609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2" name="Chart 24">
            <a:extLst>
              <a:ext uri="{FF2B5EF4-FFF2-40B4-BE49-F238E27FC236}">
                <a16:creationId xmlns:a16="http://schemas.microsoft.com/office/drawing/2014/main" id="{F31FCAA0-6E3B-4DB2-AFFA-90EA76819A39}"/>
              </a:ext>
            </a:extLst>
          </p:cNvPr>
          <p:cNvGraphicFramePr/>
          <p:nvPr/>
        </p:nvGraphicFramePr>
        <p:xfrm>
          <a:off x="7305468" y="1997181"/>
          <a:ext cx="3611673" cy="2059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9" name="Tabulka 7">
            <a:extLst>
              <a:ext uri="{FF2B5EF4-FFF2-40B4-BE49-F238E27FC236}">
                <a16:creationId xmlns:a16="http://schemas.microsoft.com/office/drawing/2014/main" id="{80C1AE28-C11F-4DE4-BD1E-E02E5A893E8A}"/>
              </a:ext>
            </a:extLst>
          </p:cNvPr>
          <p:cNvGraphicFramePr>
            <a:graphicFrameLocks noGrp="1"/>
          </p:cNvGraphicFramePr>
          <p:nvPr/>
        </p:nvGraphicFramePr>
        <p:xfrm>
          <a:off x="7305468" y="3930884"/>
          <a:ext cx="3554628" cy="14935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54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2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   DCCI skóre: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bodů</a:t>
                      </a:r>
                      <a:r>
                        <a:rPr lang="cs-CZ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(bez onemocnění)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bod (1</a:t>
                      </a:r>
                      <a:r>
                        <a:rPr lang="cs-CZ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onemocnění)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body (2 onemocnění / 1</a:t>
                      </a:r>
                      <a:r>
                        <a:rPr lang="cs-CZ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komplikovanější onemocnění)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3–4 body (více nemocí –</a:t>
                      </a:r>
                      <a:r>
                        <a:rPr lang="cs-CZ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zhoršený</a:t>
                      </a:r>
                      <a:r>
                        <a:rPr lang="cs-CZ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stav)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a více bodů (více nemocí – závažný stav)</a:t>
                      </a:r>
                    </a:p>
                  </a:txBody>
                  <a:tcPr marL="36000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0" name="Obdélník 9">
            <a:extLst>
              <a:ext uri="{FF2B5EF4-FFF2-40B4-BE49-F238E27FC236}">
                <a16:creationId xmlns:a16="http://schemas.microsoft.com/office/drawing/2014/main" id="{2E99455A-6D1A-41E5-9911-6AA054071E87}"/>
              </a:ext>
            </a:extLst>
          </p:cNvPr>
          <p:cNvSpPr/>
          <p:nvPr/>
        </p:nvSpPr>
        <p:spPr>
          <a:xfrm>
            <a:off x="7436390" y="4189345"/>
            <a:ext cx="144000" cy="14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Obdélník 10">
            <a:extLst>
              <a:ext uri="{FF2B5EF4-FFF2-40B4-BE49-F238E27FC236}">
                <a16:creationId xmlns:a16="http://schemas.microsoft.com/office/drawing/2014/main" id="{4430C7ED-A2A8-4DC9-9F8E-0957EC46B614}"/>
              </a:ext>
            </a:extLst>
          </p:cNvPr>
          <p:cNvSpPr/>
          <p:nvPr/>
        </p:nvSpPr>
        <p:spPr>
          <a:xfrm>
            <a:off x="7436390" y="4400992"/>
            <a:ext cx="144000" cy="144000"/>
          </a:xfrm>
          <a:prstGeom prst="rect">
            <a:avLst/>
          </a:prstGeom>
          <a:solidFill>
            <a:srgbClr val="8CC84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Obdélník 11">
            <a:extLst>
              <a:ext uri="{FF2B5EF4-FFF2-40B4-BE49-F238E27FC236}">
                <a16:creationId xmlns:a16="http://schemas.microsoft.com/office/drawing/2014/main" id="{3B64B1C4-8A3B-4BBC-AC81-9D0BBC615038}"/>
              </a:ext>
            </a:extLst>
          </p:cNvPr>
          <p:cNvSpPr/>
          <p:nvPr/>
        </p:nvSpPr>
        <p:spPr>
          <a:xfrm>
            <a:off x="7436390" y="4612639"/>
            <a:ext cx="144000" cy="1440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Obdélník 12">
            <a:extLst>
              <a:ext uri="{FF2B5EF4-FFF2-40B4-BE49-F238E27FC236}">
                <a16:creationId xmlns:a16="http://schemas.microsoft.com/office/drawing/2014/main" id="{8260ECF6-18FB-4201-B902-EC71A1553E09}"/>
              </a:ext>
            </a:extLst>
          </p:cNvPr>
          <p:cNvSpPr/>
          <p:nvPr/>
        </p:nvSpPr>
        <p:spPr>
          <a:xfrm>
            <a:off x="7436390" y="5022253"/>
            <a:ext cx="144000" cy="144000"/>
          </a:xfrm>
          <a:prstGeom prst="rect">
            <a:avLst/>
          </a:prstGeom>
          <a:solidFill>
            <a:srgbClr val="DA2128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Obdélník 13">
            <a:extLst>
              <a:ext uri="{FF2B5EF4-FFF2-40B4-BE49-F238E27FC236}">
                <a16:creationId xmlns:a16="http://schemas.microsoft.com/office/drawing/2014/main" id="{5737DB18-0836-4364-9770-373834EC6FE7}"/>
              </a:ext>
            </a:extLst>
          </p:cNvPr>
          <p:cNvSpPr/>
          <p:nvPr/>
        </p:nvSpPr>
        <p:spPr>
          <a:xfrm>
            <a:off x="7436390" y="5233898"/>
            <a:ext cx="144000" cy="144000"/>
          </a:xfrm>
          <a:prstGeom prst="rect">
            <a:avLst/>
          </a:prstGeom>
          <a:solidFill>
            <a:srgbClr val="7F050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TextBox 9">
            <a:extLst>
              <a:ext uri="{FF2B5EF4-FFF2-40B4-BE49-F238E27FC236}">
                <a16:creationId xmlns:a16="http://schemas.microsoft.com/office/drawing/2014/main" id="{ACF6F44A-8602-4C46-9752-081713F17699}"/>
              </a:ext>
            </a:extLst>
          </p:cNvPr>
          <p:cNvSpPr txBox="1"/>
          <p:nvPr/>
        </p:nvSpPr>
        <p:spPr>
          <a:xfrm>
            <a:off x="6669793" y="1098539"/>
            <a:ext cx="5522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Komorbidity pacientů zemřelých za hospitalizace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0D1C7D-A9B2-D94A-99D7-039527A2DC0B}"/>
              </a:ext>
            </a:extLst>
          </p:cNvPr>
          <p:cNvSpPr/>
          <p:nvPr/>
        </p:nvSpPr>
        <p:spPr>
          <a:xfrm>
            <a:off x="257837" y="1084324"/>
            <a:ext cx="5710701" cy="3528315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651588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C8E6E6-D00D-BB48-80FF-6CD8056C9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Z" b="1" i="1" dirty="0"/>
              <a:t>Jací pacienti COVID+ nejčastěji umírají v souvislosti s hospitalizací ?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00D733-DA8D-7340-975C-98B94A6FF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914400" indent="-914400">
              <a:buFont typeface="+mj-lt"/>
              <a:buAutoNum type="arabicParenR"/>
            </a:pPr>
            <a:endParaRPr lang="en-CZ" sz="4800" dirty="0"/>
          </a:p>
          <a:p>
            <a:pPr marL="914400" indent="-914400">
              <a:buFont typeface="+mj-lt"/>
              <a:buAutoNum type="arabicParenR"/>
            </a:pPr>
            <a:r>
              <a:rPr lang="en-CZ" sz="4800" dirty="0"/>
              <a:t>Pacienti vyššího věku</a:t>
            </a:r>
          </a:p>
          <a:p>
            <a:pPr marL="914400" indent="-914400">
              <a:buFont typeface="+mj-lt"/>
              <a:buAutoNum type="arabicParenR"/>
            </a:pPr>
            <a:r>
              <a:rPr lang="en-CZ" sz="4800" b="1" u="sng" dirty="0"/>
              <a:t>Muži</a:t>
            </a:r>
            <a:r>
              <a:rPr lang="en-CZ" sz="4800" b="1" dirty="0"/>
              <a:t> častěji než ženy  </a:t>
            </a:r>
          </a:p>
        </p:txBody>
      </p:sp>
    </p:spTree>
    <p:extLst>
      <p:ext uri="{BB962C8B-B14F-4D97-AF65-F5344CB8AC3E}">
        <p14:creationId xmlns:p14="http://schemas.microsoft.com/office/powerpoint/2010/main" val="978225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ený obdélník 5">
            <a:extLst>
              <a:ext uri="{FF2B5EF4-FFF2-40B4-BE49-F238E27FC236}">
                <a16:creationId xmlns:a16="http://schemas.microsoft.com/office/drawing/2014/main" id="{ECC79A4C-C3BE-4310-A48F-2CC15C5FEF73}"/>
              </a:ext>
            </a:extLst>
          </p:cNvPr>
          <p:cNvSpPr/>
          <p:nvPr/>
        </p:nvSpPr>
        <p:spPr>
          <a:xfrm>
            <a:off x="308969" y="144795"/>
            <a:ext cx="10954599" cy="7423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b="1" dirty="0">
                <a:solidFill>
                  <a:schemeClr val="tx2"/>
                </a:solidFill>
              </a:rPr>
              <a:t>Pacienti zemřelí za hospitalizace – analýza k 28.3. 2020</a:t>
            </a:r>
            <a:endParaRPr lang="cs-CZ" sz="2400" dirty="0">
              <a:solidFill>
                <a:schemeClr val="tx2"/>
              </a:solidFill>
            </a:endParaRPr>
          </a:p>
        </p:txBody>
      </p:sp>
      <p:sp>
        <p:nvSpPr>
          <p:cNvPr id="26" name="TextBox 6">
            <a:extLst>
              <a:ext uri="{FF2B5EF4-FFF2-40B4-BE49-F238E27FC236}">
                <a16:creationId xmlns:a16="http://schemas.microsoft.com/office/drawing/2014/main" id="{3DD87094-E6CB-405C-8B18-79E1A1B1179E}"/>
              </a:ext>
            </a:extLst>
          </p:cNvPr>
          <p:cNvSpPr txBox="1"/>
          <p:nvPr/>
        </p:nvSpPr>
        <p:spPr>
          <a:xfrm rot="16200000">
            <a:off x="-887552" y="2703334"/>
            <a:ext cx="2598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Počet zemřelých</a:t>
            </a:r>
          </a:p>
        </p:txBody>
      </p:sp>
      <p:sp>
        <p:nvSpPr>
          <p:cNvPr id="27" name="TextBox 7">
            <a:extLst>
              <a:ext uri="{FF2B5EF4-FFF2-40B4-BE49-F238E27FC236}">
                <a16:creationId xmlns:a16="http://schemas.microsoft.com/office/drawing/2014/main" id="{C066B8B5-F6CF-4F5E-966A-E7DBB5F6F54F}"/>
              </a:ext>
            </a:extLst>
          </p:cNvPr>
          <p:cNvSpPr txBox="1"/>
          <p:nvPr/>
        </p:nvSpPr>
        <p:spPr>
          <a:xfrm>
            <a:off x="1905147" y="4173258"/>
            <a:ext cx="2696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Věk při úmrtí</a:t>
            </a:r>
          </a:p>
        </p:txBody>
      </p:sp>
      <p:sp>
        <p:nvSpPr>
          <p:cNvPr id="28" name="TextBox 9">
            <a:extLst>
              <a:ext uri="{FF2B5EF4-FFF2-40B4-BE49-F238E27FC236}">
                <a16:creationId xmlns:a16="http://schemas.microsoft.com/office/drawing/2014/main" id="{5AC5091D-EBA4-49B4-B66E-484119613075}"/>
              </a:ext>
            </a:extLst>
          </p:cNvPr>
          <p:cNvSpPr txBox="1"/>
          <p:nvPr/>
        </p:nvSpPr>
        <p:spPr>
          <a:xfrm>
            <a:off x="288043" y="1084324"/>
            <a:ext cx="5522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Věk pacientů zemřelých za hospitalizace</a:t>
            </a: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554CF8A0-103C-440E-B6C6-DD6A6CA7A662}"/>
              </a:ext>
            </a:extLst>
          </p:cNvPr>
          <p:cNvSpPr txBox="1"/>
          <p:nvPr/>
        </p:nvSpPr>
        <p:spPr>
          <a:xfrm>
            <a:off x="288043" y="4740017"/>
            <a:ext cx="6131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Pohlaví pacientů zemřelých za hospitalizace</a:t>
            </a:r>
          </a:p>
        </p:txBody>
      </p:sp>
      <p:graphicFrame>
        <p:nvGraphicFramePr>
          <p:cNvPr id="30" name="Chart 14">
            <a:extLst>
              <a:ext uri="{FF2B5EF4-FFF2-40B4-BE49-F238E27FC236}">
                <a16:creationId xmlns:a16="http://schemas.microsoft.com/office/drawing/2014/main" id="{0996A375-2B26-4799-81FB-7E4D9DA290E5}"/>
              </a:ext>
            </a:extLst>
          </p:cNvPr>
          <p:cNvGraphicFramePr/>
          <p:nvPr/>
        </p:nvGraphicFramePr>
        <p:xfrm>
          <a:off x="1014158" y="5201682"/>
          <a:ext cx="2588147" cy="1400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1" name="Chart 4">
            <a:extLst>
              <a:ext uri="{FF2B5EF4-FFF2-40B4-BE49-F238E27FC236}">
                <a16:creationId xmlns:a16="http://schemas.microsoft.com/office/drawing/2014/main" id="{B2A4248B-6B92-422B-9E06-B8290B007705}"/>
              </a:ext>
            </a:extLst>
          </p:cNvPr>
          <p:cNvGraphicFramePr/>
          <p:nvPr/>
        </p:nvGraphicFramePr>
        <p:xfrm>
          <a:off x="503802" y="1612788"/>
          <a:ext cx="5198359" cy="2609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2" name="Chart 24">
            <a:extLst>
              <a:ext uri="{FF2B5EF4-FFF2-40B4-BE49-F238E27FC236}">
                <a16:creationId xmlns:a16="http://schemas.microsoft.com/office/drawing/2014/main" id="{F31FCAA0-6E3B-4DB2-AFFA-90EA76819A39}"/>
              </a:ext>
            </a:extLst>
          </p:cNvPr>
          <p:cNvGraphicFramePr/>
          <p:nvPr/>
        </p:nvGraphicFramePr>
        <p:xfrm>
          <a:off x="7305468" y="1997181"/>
          <a:ext cx="3611673" cy="2059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9" name="Tabulka 7">
            <a:extLst>
              <a:ext uri="{FF2B5EF4-FFF2-40B4-BE49-F238E27FC236}">
                <a16:creationId xmlns:a16="http://schemas.microsoft.com/office/drawing/2014/main" id="{80C1AE28-C11F-4DE4-BD1E-E02E5A893E8A}"/>
              </a:ext>
            </a:extLst>
          </p:cNvPr>
          <p:cNvGraphicFramePr>
            <a:graphicFrameLocks noGrp="1"/>
          </p:cNvGraphicFramePr>
          <p:nvPr/>
        </p:nvGraphicFramePr>
        <p:xfrm>
          <a:off x="7305468" y="3930884"/>
          <a:ext cx="3554628" cy="14935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54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2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   DCCI skóre: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bodů</a:t>
                      </a:r>
                      <a:r>
                        <a:rPr lang="cs-CZ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(bez onemocnění)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bod (1</a:t>
                      </a:r>
                      <a:r>
                        <a:rPr lang="cs-CZ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onemocnění)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body (2 onemocnění / 1</a:t>
                      </a:r>
                      <a:r>
                        <a:rPr lang="cs-CZ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komplikovanější onemocnění)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3–4 body (více nemocí –</a:t>
                      </a:r>
                      <a:r>
                        <a:rPr lang="cs-CZ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zhoršený</a:t>
                      </a:r>
                      <a:r>
                        <a:rPr lang="cs-CZ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stav)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a více bodů (více nemocí – závažný stav)</a:t>
                      </a:r>
                    </a:p>
                  </a:txBody>
                  <a:tcPr marL="36000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0" name="Obdélník 9">
            <a:extLst>
              <a:ext uri="{FF2B5EF4-FFF2-40B4-BE49-F238E27FC236}">
                <a16:creationId xmlns:a16="http://schemas.microsoft.com/office/drawing/2014/main" id="{2E99455A-6D1A-41E5-9911-6AA054071E87}"/>
              </a:ext>
            </a:extLst>
          </p:cNvPr>
          <p:cNvSpPr/>
          <p:nvPr/>
        </p:nvSpPr>
        <p:spPr>
          <a:xfrm>
            <a:off x="7436390" y="4189345"/>
            <a:ext cx="144000" cy="14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Obdélník 10">
            <a:extLst>
              <a:ext uri="{FF2B5EF4-FFF2-40B4-BE49-F238E27FC236}">
                <a16:creationId xmlns:a16="http://schemas.microsoft.com/office/drawing/2014/main" id="{4430C7ED-A2A8-4DC9-9F8E-0957EC46B614}"/>
              </a:ext>
            </a:extLst>
          </p:cNvPr>
          <p:cNvSpPr/>
          <p:nvPr/>
        </p:nvSpPr>
        <p:spPr>
          <a:xfrm>
            <a:off x="7436390" y="4400992"/>
            <a:ext cx="144000" cy="144000"/>
          </a:xfrm>
          <a:prstGeom prst="rect">
            <a:avLst/>
          </a:prstGeom>
          <a:solidFill>
            <a:srgbClr val="8CC84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Obdélník 11">
            <a:extLst>
              <a:ext uri="{FF2B5EF4-FFF2-40B4-BE49-F238E27FC236}">
                <a16:creationId xmlns:a16="http://schemas.microsoft.com/office/drawing/2014/main" id="{3B64B1C4-8A3B-4BBC-AC81-9D0BBC615038}"/>
              </a:ext>
            </a:extLst>
          </p:cNvPr>
          <p:cNvSpPr/>
          <p:nvPr/>
        </p:nvSpPr>
        <p:spPr>
          <a:xfrm>
            <a:off x="7436390" y="4612639"/>
            <a:ext cx="144000" cy="1440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Obdélník 12">
            <a:extLst>
              <a:ext uri="{FF2B5EF4-FFF2-40B4-BE49-F238E27FC236}">
                <a16:creationId xmlns:a16="http://schemas.microsoft.com/office/drawing/2014/main" id="{8260ECF6-18FB-4201-B902-EC71A1553E09}"/>
              </a:ext>
            </a:extLst>
          </p:cNvPr>
          <p:cNvSpPr/>
          <p:nvPr/>
        </p:nvSpPr>
        <p:spPr>
          <a:xfrm>
            <a:off x="7436390" y="5022253"/>
            <a:ext cx="144000" cy="144000"/>
          </a:xfrm>
          <a:prstGeom prst="rect">
            <a:avLst/>
          </a:prstGeom>
          <a:solidFill>
            <a:srgbClr val="DA2128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Obdélník 13">
            <a:extLst>
              <a:ext uri="{FF2B5EF4-FFF2-40B4-BE49-F238E27FC236}">
                <a16:creationId xmlns:a16="http://schemas.microsoft.com/office/drawing/2014/main" id="{5737DB18-0836-4364-9770-373834EC6FE7}"/>
              </a:ext>
            </a:extLst>
          </p:cNvPr>
          <p:cNvSpPr/>
          <p:nvPr/>
        </p:nvSpPr>
        <p:spPr>
          <a:xfrm>
            <a:off x="7436390" y="5233898"/>
            <a:ext cx="144000" cy="144000"/>
          </a:xfrm>
          <a:prstGeom prst="rect">
            <a:avLst/>
          </a:prstGeom>
          <a:solidFill>
            <a:srgbClr val="7F050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TextBox 9">
            <a:extLst>
              <a:ext uri="{FF2B5EF4-FFF2-40B4-BE49-F238E27FC236}">
                <a16:creationId xmlns:a16="http://schemas.microsoft.com/office/drawing/2014/main" id="{ACF6F44A-8602-4C46-9752-081713F17699}"/>
              </a:ext>
            </a:extLst>
          </p:cNvPr>
          <p:cNvSpPr txBox="1"/>
          <p:nvPr/>
        </p:nvSpPr>
        <p:spPr>
          <a:xfrm>
            <a:off x="6669793" y="1098539"/>
            <a:ext cx="5522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Komorbidity pacientů zemřelých za hospitalizace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73F6D5-016B-FF49-8F82-234495CBD027}"/>
              </a:ext>
            </a:extLst>
          </p:cNvPr>
          <p:cNvSpPr/>
          <p:nvPr/>
        </p:nvSpPr>
        <p:spPr>
          <a:xfrm>
            <a:off x="257837" y="4544992"/>
            <a:ext cx="5710701" cy="2059357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954780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C8E6E6-D00D-BB48-80FF-6CD8056C9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Z" b="1" i="1" dirty="0"/>
              <a:t>Jací pacienti COVID+ nejčastěji umírají v souvislosti s hospitalizací ?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00D733-DA8D-7340-975C-98B94A6FF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914400" indent="-914400">
              <a:buFont typeface="+mj-lt"/>
              <a:buAutoNum type="arabicParenR"/>
            </a:pPr>
            <a:endParaRPr lang="en-CZ" sz="4800" dirty="0"/>
          </a:p>
          <a:p>
            <a:pPr marL="914400" indent="-914400">
              <a:buFont typeface="+mj-lt"/>
              <a:buAutoNum type="arabicParenR"/>
            </a:pPr>
            <a:r>
              <a:rPr lang="en-CZ" sz="4800" dirty="0"/>
              <a:t>Pacienti vyššího věku</a:t>
            </a:r>
          </a:p>
          <a:p>
            <a:pPr marL="914400" indent="-914400">
              <a:buFont typeface="+mj-lt"/>
              <a:buAutoNum type="arabicParenR"/>
            </a:pPr>
            <a:r>
              <a:rPr lang="en-CZ" sz="4800" dirty="0"/>
              <a:t>Muži častěji než ženy</a:t>
            </a:r>
          </a:p>
          <a:p>
            <a:pPr marL="914400" indent="-914400">
              <a:buFont typeface="+mj-lt"/>
              <a:buAutoNum type="arabicParenR"/>
            </a:pPr>
            <a:r>
              <a:rPr lang="en-CZ" sz="4800" b="1" dirty="0"/>
              <a:t>Pacienti s nějakým </a:t>
            </a:r>
            <a:r>
              <a:rPr lang="en-CZ" sz="4800" b="1" u="sng" dirty="0"/>
              <a:t>dlouhodobým průvodním  onemocněním </a:t>
            </a:r>
          </a:p>
        </p:txBody>
      </p:sp>
    </p:spTree>
    <p:extLst>
      <p:ext uri="{BB962C8B-B14F-4D97-AF65-F5344CB8AC3E}">
        <p14:creationId xmlns:p14="http://schemas.microsoft.com/office/powerpoint/2010/main" val="380651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DADA1-06FD-054F-A9CF-C77798EC3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Obsah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A0DE4-C8D9-1549-A973-759ED91A5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lnSpc>
                <a:spcPct val="110000"/>
              </a:lnSpc>
              <a:spcBef>
                <a:spcPts val="0"/>
              </a:spcBef>
              <a:buFont typeface="+mj-lt"/>
              <a:buAutoNum type="arabicParenR"/>
            </a:pPr>
            <a:r>
              <a:rPr lang="cs-CZ" sz="4000" dirty="0"/>
              <a:t>Dosavadní stav využívání kapacity hospitalizační péče </a:t>
            </a:r>
          </a:p>
          <a:p>
            <a:pPr marL="742950" indent="-742950">
              <a:lnSpc>
                <a:spcPct val="11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CZ" sz="4000" dirty="0"/>
              <a:t>Kapacita systému IP ČR v mezinárodním kontextu a jeho nastavení </a:t>
            </a:r>
          </a:p>
          <a:p>
            <a:pPr marL="742950" indent="-742950">
              <a:lnSpc>
                <a:spcPct val="110000"/>
              </a:lnSpc>
              <a:spcBef>
                <a:spcPts val="0"/>
              </a:spcBef>
              <a:buFont typeface="+mj-lt"/>
              <a:buAutoNum type="arabicParenR"/>
            </a:pPr>
            <a:r>
              <a:rPr lang="cs-CZ" sz="4000" dirty="0"/>
              <a:t>Tým MZ </a:t>
            </a:r>
            <a:r>
              <a:rPr lang="en-CZ" sz="4000" dirty="0"/>
              <a:t>“Intenzivní péče COVID”</a:t>
            </a:r>
          </a:p>
          <a:p>
            <a:pPr marL="742950" indent="-74295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endParaRPr lang="en-CZ" sz="3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3795500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5">
            <a:extLst>
              <a:ext uri="{FF2B5EF4-FFF2-40B4-BE49-F238E27FC236}">
                <a16:creationId xmlns:a16="http://schemas.microsoft.com/office/drawing/2014/main" id="{7443E14F-16E7-4AB3-B009-DB3AC18E4CB6}"/>
              </a:ext>
            </a:extLst>
          </p:cNvPr>
          <p:cNvSpPr/>
          <p:nvPr/>
        </p:nvSpPr>
        <p:spPr>
          <a:xfrm>
            <a:off x="308970" y="144795"/>
            <a:ext cx="10786382" cy="7423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b="1" dirty="0">
                <a:solidFill>
                  <a:schemeClr val="tx2"/>
                </a:solidFill>
              </a:rPr>
              <a:t>Komorbidity vybraných hospitalizovaných pacientů dle zdravotních záznamů</a:t>
            </a:r>
            <a:br>
              <a:rPr lang="cs-CZ" sz="2400" b="1" dirty="0">
                <a:solidFill>
                  <a:schemeClr val="tx2"/>
                </a:solidFill>
              </a:rPr>
            </a:br>
            <a:r>
              <a:rPr lang="cs-CZ" sz="2400" b="1" dirty="0">
                <a:solidFill>
                  <a:schemeClr val="tx2"/>
                </a:solidFill>
              </a:rPr>
              <a:t>(analýza k 28.3. 2020)</a:t>
            </a:r>
            <a:endParaRPr lang="cs-CZ" sz="2400" dirty="0">
              <a:solidFill>
                <a:schemeClr val="tx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6BEB28-B334-45D8-A2AF-BCE30065C572}"/>
              </a:ext>
            </a:extLst>
          </p:cNvPr>
          <p:cNvSpPr txBox="1"/>
          <p:nvPr/>
        </p:nvSpPr>
        <p:spPr>
          <a:xfrm>
            <a:off x="5858504" y="997943"/>
            <a:ext cx="61910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rgbClr val="FF0000"/>
                </a:solidFill>
              </a:rPr>
              <a:t>Získané výsledky jsou v souladu s dosud publikovanými výsledky, kde hypertenze (zejména v souvislosti s ACEI/ARB) a diabetes jsou popisovány jako rizikové faktory těžkého průběhu onemocnění COVID19 (</a:t>
            </a:r>
            <a:r>
              <a:rPr lang="cs-CZ" sz="1400" dirty="0" err="1">
                <a:solidFill>
                  <a:srgbClr val="FF0000"/>
                </a:solidFill>
              </a:rPr>
              <a:t>Fei</a:t>
            </a:r>
            <a:r>
              <a:rPr lang="cs-CZ" sz="1400" dirty="0">
                <a:solidFill>
                  <a:srgbClr val="FF0000"/>
                </a:solidFill>
              </a:rPr>
              <a:t> </a:t>
            </a:r>
            <a:r>
              <a:rPr lang="cs-CZ" sz="1400" dirty="0" err="1">
                <a:solidFill>
                  <a:srgbClr val="FF0000"/>
                </a:solidFill>
              </a:rPr>
              <a:t>Zhou</a:t>
            </a:r>
            <a:r>
              <a:rPr lang="cs-CZ" sz="1400" dirty="0">
                <a:solidFill>
                  <a:srgbClr val="FF0000"/>
                </a:solidFill>
              </a:rPr>
              <a:t> 2020, Lei Fang 2020, </a:t>
            </a:r>
            <a:r>
              <a:rPr lang="cs-CZ" sz="1400" dirty="0" err="1">
                <a:solidFill>
                  <a:srgbClr val="FF0000"/>
                </a:solidFill>
              </a:rPr>
              <a:t>Wu</a:t>
            </a:r>
            <a:r>
              <a:rPr lang="cs-CZ" sz="1400" dirty="0">
                <a:solidFill>
                  <a:srgbClr val="FF0000"/>
                </a:solidFill>
              </a:rPr>
              <a:t> C 2020).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418A76F1-C62C-409F-9743-CF5AAA757D83}"/>
              </a:ext>
            </a:extLst>
          </p:cNvPr>
          <p:cNvGraphicFramePr>
            <a:graphicFrameLocks noGrp="1"/>
          </p:cNvGraphicFramePr>
          <p:nvPr/>
        </p:nvGraphicFramePr>
        <p:xfrm>
          <a:off x="393952" y="2667993"/>
          <a:ext cx="3063623" cy="37899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63623">
                  <a:extLst>
                    <a:ext uri="{9D8B030D-6E8A-4147-A177-3AD203B41FA5}">
                      <a16:colId xmlns:a16="http://schemas.microsoft.com/office/drawing/2014/main" val="201798171"/>
                    </a:ext>
                  </a:extLst>
                </a:gridCol>
              </a:tblGrid>
              <a:tr h="34454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Kardiovaskulární onemocnění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0066461"/>
                  </a:ext>
                </a:extLst>
              </a:tr>
              <a:tr h="344542"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  <a:latin typeface="+mn-lt"/>
                        </a:rPr>
                        <a:t>Hypertenze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261317"/>
                  </a:ext>
                </a:extLst>
              </a:tr>
              <a:tr h="344542"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  <a:latin typeface="+mn-lt"/>
                        </a:rPr>
                        <a:t>Chronická ischemická choroba srdeční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9481954"/>
                  </a:ext>
                </a:extLst>
              </a:tr>
              <a:tr h="344542"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Chronické srdeční selhání</a:t>
                      </a: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824094"/>
                  </a:ext>
                </a:extLst>
              </a:tr>
              <a:tr h="344542"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Fibrilace síní v anamnéze</a:t>
                      </a: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3661057"/>
                  </a:ext>
                </a:extLst>
              </a:tr>
              <a:tr h="344542"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 err="1">
                          <a:effectLst/>
                          <a:latin typeface="+mn-lt"/>
                        </a:rPr>
                        <a:t>Hosp</a:t>
                      </a:r>
                      <a:r>
                        <a:rPr lang="cs-CZ" sz="1400" u="none" strike="noStrike" dirty="0">
                          <a:effectLst/>
                          <a:latin typeface="+mn-lt"/>
                        </a:rPr>
                        <a:t>. pro infarkt myokardu (2010–2019)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3862347"/>
                  </a:ext>
                </a:extLst>
              </a:tr>
              <a:tr h="344542"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  <a:latin typeface="+mn-lt"/>
                        </a:rPr>
                        <a:t>Hospitalizace pro CMP (2010–2019)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2457461"/>
                  </a:ext>
                </a:extLst>
              </a:tr>
              <a:tr h="344542"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Užívání ACEI/ARB</a:t>
                      </a: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1032310"/>
                  </a:ext>
                </a:extLst>
              </a:tr>
              <a:tr h="344542"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  <a:latin typeface="+mn-lt"/>
                        </a:rPr>
                        <a:t>Implantovaný kardiostimulátor / ICD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037502"/>
                  </a:ext>
                </a:extLst>
              </a:tr>
              <a:tr h="34454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Diabetes </a:t>
                      </a:r>
                      <a:r>
                        <a:rPr lang="cs-CZ" sz="1400" b="1" u="none" strike="noStrike" dirty="0" err="1">
                          <a:effectLst/>
                          <a:latin typeface="+mn-lt"/>
                        </a:rPr>
                        <a:t>mellitus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0947915"/>
                  </a:ext>
                </a:extLst>
              </a:tr>
              <a:tr h="344542"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  <a:latin typeface="+mn-lt"/>
                        </a:rPr>
                        <a:t>Diabetes </a:t>
                      </a:r>
                      <a:r>
                        <a:rPr lang="cs-CZ" sz="1400" u="none" strike="noStrike" dirty="0" err="1">
                          <a:effectLst/>
                          <a:latin typeface="+mn-lt"/>
                        </a:rPr>
                        <a:t>mellitus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5243107"/>
                  </a:ext>
                </a:extLst>
              </a:tr>
            </a:tbl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1FA04E8-847D-4C47-8D42-3F5BA1A45F2A}"/>
              </a:ext>
            </a:extLst>
          </p:cNvPr>
          <p:cNvGraphicFramePr/>
          <p:nvPr/>
        </p:nvGraphicFramePr>
        <p:xfrm>
          <a:off x="3318070" y="2284727"/>
          <a:ext cx="2654105" cy="4283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Arrow: Right 9">
            <a:extLst>
              <a:ext uri="{FF2B5EF4-FFF2-40B4-BE49-F238E27FC236}">
                <a16:creationId xmlns:a16="http://schemas.microsoft.com/office/drawing/2014/main" id="{EAF0175B-C371-439D-86FA-A89B8DCB033C}"/>
              </a:ext>
            </a:extLst>
          </p:cNvPr>
          <p:cNvSpPr/>
          <p:nvPr/>
        </p:nvSpPr>
        <p:spPr>
          <a:xfrm rot="10800000">
            <a:off x="4995009" y="6204532"/>
            <a:ext cx="474558" cy="36413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8DE5F187-6B49-4C88-8BDB-82679541ACAE}"/>
              </a:ext>
            </a:extLst>
          </p:cNvPr>
          <p:cNvSpPr/>
          <p:nvPr/>
        </p:nvSpPr>
        <p:spPr>
          <a:xfrm>
            <a:off x="393952" y="1074775"/>
            <a:ext cx="194822" cy="19482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4C692B38-571F-4F54-BDC9-B6A0F7BDD37A}"/>
              </a:ext>
            </a:extLst>
          </p:cNvPr>
          <p:cNvSpPr/>
          <p:nvPr/>
        </p:nvSpPr>
        <p:spPr>
          <a:xfrm>
            <a:off x="393952" y="1343932"/>
            <a:ext cx="194822" cy="194822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EFE8E985-76FF-41A4-9C56-1A7653E0F786}"/>
              </a:ext>
            </a:extLst>
          </p:cNvPr>
          <p:cNvSpPr/>
          <p:nvPr/>
        </p:nvSpPr>
        <p:spPr>
          <a:xfrm>
            <a:off x="393952" y="1613088"/>
            <a:ext cx="194822" cy="19482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20" name="Tabulka 19">
            <a:extLst>
              <a:ext uri="{FF2B5EF4-FFF2-40B4-BE49-F238E27FC236}">
                <a16:creationId xmlns:a16="http://schemas.microsoft.com/office/drawing/2014/main" id="{8A472299-0B3F-4C32-BD57-AFC8E31C5906}"/>
              </a:ext>
            </a:extLst>
          </p:cNvPr>
          <p:cNvGraphicFramePr>
            <a:graphicFrameLocks noGrp="1"/>
          </p:cNvGraphicFramePr>
          <p:nvPr/>
        </p:nvGraphicFramePr>
        <p:xfrm>
          <a:off x="656921" y="1025483"/>
          <a:ext cx="5201584" cy="81189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201584">
                  <a:extLst>
                    <a:ext uri="{9D8B030D-6E8A-4147-A177-3AD203B41FA5}">
                      <a16:colId xmlns:a16="http://schemas.microsoft.com/office/drawing/2014/main" val="2018211142"/>
                    </a:ext>
                  </a:extLst>
                </a:gridCol>
              </a:tblGrid>
              <a:tr h="27063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Bezpříznakový až střední stav bez komplikací nebo propuštěn; N = 149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21225422"/>
                  </a:ext>
                </a:extLst>
              </a:tr>
              <a:tr h="27063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Lehký až střední stav + kyslík / JIP; N = 48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5811547"/>
                  </a:ext>
                </a:extLst>
              </a:tr>
              <a:tr h="27063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Těžký stav nebo jiné komplikace (UPV / ECMO) nebo zemřel; N = 55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47540522"/>
                  </a:ext>
                </a:extLst>
              </a:tr>
            </a:tbl>
          </a:graphicData>
        </a:graphic>
      </p:graphicFrame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8FA166A5-A27D-4832-A183-19C0ABD00A7F}"/>
              </a:ext>
            </a:extLst>
          </p:cNvPr>
          <p:cNvGraphicFramePr>
            <a:graphicFrameLocks noGrp="1"/>
          </p:cNvGraphicFramePr>
          <p:nvPr/>
        </p:nvGraphicFramePr>
        <p:xfrm>
          <a:off x="6424017" y="2667993"/>
          <a:ext cx="2810035" cy="3789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10035">
                  <a:extLst>
                    <a:ext uri="{9D8B030D-6E8A-4147-A177-3AD203B41FA5}">
                      <a16:colId xmlns:a16="http://schemas.microsoft.com/office/drawing/2014/main" val="916860173"/>
                    </a:ext>
                  </a:extLst>
                </a:gridCol>
              </a:tblGrid>
              <a:tr h="31583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Plicní onemocnění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1027728"/>
                  </a:ext>
                </a:extLst>
              </a:tr>
              <a:tr h="315830"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  <a:latin typeface="+mn-lt"/>
                        </a:rPr>
                        <a:t>Astma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4907816"/>
                  </a:ext>
                </a:extLst>
              </a:tr>
              <a:tr h="315830"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  <a:latin typeface="+mn-lt"/>
                        </a:rPr>
                        <a:t>CHOPN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9855499"/>
                  </a:ext>
                </a:extLst>
              </a:tr>
              <a:tr h="31583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Onkologické onemocnění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4828886"/>
                  </a:ext>
                </a:extLst>
              </a:tr>
              <a:tr h="315830"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  <a:latin typeface="+mn-lt"/>
                        </a:rPr>
                        <a:t>Léčba 2019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748032"/>
                  </a:ext>
                </a:extLst>
              </a:tr>
              <a:tr h="315830"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  <a:latin typeface="+mn-lt"/>
                        </a:rPr>
                        <a:t>Léčba 2015–2019 (5leté období)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3014681"/>
                  </a:ext>
                </a:extLst>
              </a:tr>
              <a:tr h="315830"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  <a:latin typeface="+mn-lt"/>
                        </a:rPr>
                        <a:t>Léčba 2010–2019 (10leté období)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5043373"/>
                  </a:ext>
                </a:extLst>
              </a:tr>
              <a:tr h="31583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Nemoci ledvin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6261599"/>
                  </a:ext>
                </a:extLst>
              </a:tr>
              <a:tr h="315830"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Onemocnění ledvin (2019)</a:t>
                      </a: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1598360"/>
                  </a:ext>
                </a:extLst>
              </a:tr>
              <a:tr h="315830"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Dialýza (2019)</a:t>
                      </a: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7923775"/>
                  </a:ext>
                </a:extLst>
              </a:tr>
              <a:tr h="31583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Transplantace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5537842"/>
                  </a:ext>
                </a:extLst>
              </a:tr>
              <a:tr h="315830"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Pacient s transplantovaným orgánem</a:t>
                      </a: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3638656"/>
                  </a:ext>
                </a:extLst>
              </a:tr>
            </a:tbl>
          </a:graphicData>
        </a:graphic>
      </p:graphicFrame>
      <p:graphicFrame>
        <p:nvGraphicFramePr>
          <p:cNvPr id="21" name="Chart 6">
            <a:extLst>
              <a:ext uri="{FF2B5EF4-FFF2-40B4-BE49-F238E27FC236}">
                <a16:creationId xmlns:a16="http://schemas.microsoft.com/office/drawing/2014/main" id="{99B4D439-1239-474F-A1C9-174ABB7D8A2B}"/>
              </a:ext>
            </a:extLst>
          </p:cNvPr>
          <p:cNvGraphicFramePr/>
          <p:nvPr/>
        </p:nvGraphicFramePr>
        <p:xfrm>
          <a:off x="9085520" y="2276727"/>
          <a:ext cx="2654105" cy="4299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Arrow: Right 9">
            <a:extLst>
              <a:ext uri="{FF2B5EF4-FFF2-40B4-BE49-F238E27FC236}">
                <a16:creationId xmlns:a16="http://schemas.microsoft.com/office/drawing/2014/main" id="{349C9D0A-B358-4F15-8DC4-7EEF8A4DAA1D}"/>
              </a:ext>
            </a:extLst>
          </p:cNvPr>
          <p:cNvSpPr/>
          <p:nvPr/>
        </p:nvSpPr>
        <p:spPr>
          <a:xfrm rot="10800000">
            <a:off x="5415310" y="3089790"/>
            <a:ext cx="474558" cy="36413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2035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ený obdélník 5">
            <a:extLst>
              <a:ext uri="{FF2B5EF4-FFF2-40B4-BE49-F238E27FC236}">
                <a16:creationId xmlns:a16="http://schemas.microsoft.com/office/drawing/2014/main" id="{ECC79A4C-C3BE-4310-A48F-2CC15C5FEF73}"/>
              </a:ext>
            </a:extLst>
          </p:cNvPr>
          <p:cNvSpPr/>
          <p:nvPr/>
        </p:nvSpPr>
        <p:spPr>
          <a:xfrm>
            <a:off x="308969" y="144795"/>
            <a:ext cx="10954599" cy="7423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b="1" dirty="0">
                <a:solidFill>
                  <a:schemeClr val="tx2"/>
                </a:solidFill>
              </a:rPr>
              <a:t>Pacienti zemřelí za hospitalizace – analýza k 28.3. 2020</a:t>
            </a:r>
            <a:endParaRPr lang="cs-CZ" sz="2400" dirty="0">
              <a:solidFill>
                <a:schemeClr val="tx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835A30-AB90-604F-A7DD-39278CCF16F7}"/>
              </a:ext>
            </a:extLst>
          </p:cNvPr>
          <p:cNvSpPr txBox="1"/>
          <p:nvPr/>
        </p:nvSpPr>
        <p:spPr>
          <a:xfrm>
            <a:off x="1387882" y="1462762"/>
            <a:ext cx="86573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N</a:t>
            </a:r>
            <a:r>
              <a:rPr lang="en-CZ" sz="2800" dirty="0"/>
              <a:t>ejčastější onemocnění spojená se smrtí pacientů COVID+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D4C2A5B-0EF8-B644-844D-89A144E920E9}"/>
              </a:ext>
            </a:extLst>
          </p:cNvPr>
          <p:cNvCxnSpPr/>
          <p:nvPr/>
        </p:nvCxnSpPr>
        <p:spPr>
          <a:xfrm>
            <a:off x="5716535" y="2144994"/>
            <a:ext cx="0" cy="5811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E31E0AC1-8F23-6541-A4A3-430EB9C98919}"/>
              </a:ext>
            </a:extLst>
          </p:cNvPr>
          <p:cNvSpPr txBox="1">
            <a:spLocks/>
          </p:cNvSpPr>
          <p:nvPr/>
        </p:nvSpPr>
        <p:spPr>
          <a:xfrm>
            <a:off x="838200" y="3093578"/>
            <a:ext cx="10515600" cy="37644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>
              <a:buFont typeface="+mj-lt"/>
              <a:buAutoNum type="arabicParenR"/>
            </a:pPr>
            <a:r>
              <a:rPr lang="en-CZ" sz="4800" b="1" dirty="0"/>
              <a:t>Vysoký krevní tlak (hypertenze)</a:t>
            </a:r>
          </a:p>
          <a:p>
            <a:pPr marL="914400" indent="-914400">
              <a:buFont typeface="+mj-lt"/>
              <a:buAutoNum type="arabicParenR"/>
            </a:pPr>
            <a:r>
              <a:rPr lang="en-CZ" sz="4800" b="1" dirty="0"/>
              <a:t>Diabetes mellitus</a:t>
            </a:r>
          </a:p>
          <a:p>
            <a:pPr marL="914400" indent="-914400">
              <a:buFont typeface="+mj-lt"/>
              <a:buAutoNum type="arabicParenR"/>
            </a:pPr>
            <a:r>
              <a:rPr lang="en-CZ" sz="3600" dirty="0"/>
              <a:t>Plicní onemocnění</a:t>
            </a:r>
          </a:p>
          <a:p>
            <a:pPr marL="914400" indent="-914400">
              <a:buFont typeface="+mj-lt"/>
              <a:buAutoNum type="arabicParenR"/>
            </a:pPr>
            <a:r>
              <a:rPr lang="en-CZ" sz="3600" dirty="0"/>
              <a:t>Onkologické onemocnění</a:t>
            </a:r>
          </a:p>
          <a:p>
            <a:pPr marL="0" indent="0">
              <a:buNone/>
            </a:pPr>
            <a:endParaRPr lang="en-CZ" sz="3600" dirty="0"/>
          </a:p>
        </p:txBody>
      </p:sp>
    </p:spTree>
    <p:extLst>
      <p:ext uri="{BB962C8B-B14F-4D97-AF65-F5344CB8AC3E}">
        <p14:creationId xmlns:p14="http://schemas.microsoft.com/office/powerpoint/2010/main" val="17665808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83B20D-EB47-9D4D-ABF4-9929018B6F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Kapacita systému IP v mezinárodním kontextu</a:t>
            </a:r>
            <a:br>
              <a:rPr lang="cs-CZ" dirty="0"/>
            </a:br>
            <a:r>
              <a:rPr lang="cs-CZ" dirty="0"/>
              <a:t> </a:t>
            </a:r>
            <a:endParaRPr lang="en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F4157C-FB7E-D142-BF4B-B756143F20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Z" sz="5400" i="1" dirty="0"/>
              <a:t>Máme v systému IP dostatečnou “záložní” kapacitu ? </a:t>
            </a:r>
          </a:p>
        </p:txBody>
      </p:sp>
    </p:spTree>
    <p:extLst>
      <p:ext uri="{BB962C8B-B14F-4D97-AF65-F5344CB8AC3E}">
        <p14:creationId xmlns:p14="http://schemas.microsoft.com/office/powerpoint/2010/main" val="3148614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83B20D-EB47-9D4D-ABF4-9929018B6F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10199"/>
            <a:ext cx="9144000" cy="1914258"/>
          </a:xfrm>
        </p:spPr>
        <p:txBody>
          <a:bodyPr>
            <a:normAutofit/>
          </a:bodyPr>
          <a:lstStyle/>
          <a:p>
            <a:r>
              <a:rPr lang="cs-CZ" sz="3600" dirty="0"/>
              <a:t>Kapacita systému IP v mezinárodním kontextu</a:t>
            </a:r>
            <a:br>
              <a:rPr lang="cs-CZ" sz="3600" dirty="0"/>
            </a:br>
            <a:endParaRPr lang="en-CZ" sz="36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95851E4-37FD-A843-82F3-C4FD0EC5D7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67498"/>
            <a:ext cx="9144000" cy="363847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3600" dirty="0">
                <a:solidFill>
                  <a:srgbClr val="C00000"/>
                </a:solidFill>
              </a:rPr>
              <a:t>„... stále se v médiích objevují pochybnosti o dostupné kapacitě IP v ČR“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cs-CZ" sz="3200" dirty="0">
              <a:solidFill>
                <a:srgbClr val="C0000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cs-CZ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0359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83B20D-EB47-9D4D-ABF4-9929018B6F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10199"/>
            <a:ext cx="9144000" cy="1914258"/>
          </a:xfrm>
        </p:spPr>
        <p:txBody>
          <a:bodyPr>
            <a:normAutofit/>
          </a:bodyPr>
          <a:lstStyle/>
          <a:p>
            <a:r>
              <a:rPr lang="cs-CZ" sz="3600" dirty="0"/>
              <a:t>Kapacita systému IP v mezinárodním kontextu</a:t>
            </a:r>
            <a:br>
              <a:rPr lang="cs-CZ" sz="3600" dirty="0"/>
            </a:br>
            <a:endParaRPr lang="en-CZ" sz="36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95851E4-37FD-A843-82F3-C4FD0EC5D7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67498"/>
            <a:ext cx="9144000" cy="363847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3600" dirty="0">
                <a:solidFill>
                  <a:srgbClr val="C00000"/>
                </a:solidFill>
              </a:rPr>
              <a:t>„... stále se v médiích objevují pochybnosti o dostupné kapacitě IP v ČR“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cs-CZ" sz="3200" dirty="0">
              <a:solidFill>
                <a:srgbClr val="C0000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4000" b="1" dirty="0"/>
              <a:t>„každý má nárok na vlastní názor, </a:t>
            </a:r>
            <a:r>
              <a:rPr lang="cs-CZ" sz="4000" b="1" u="sng" dirty="0"/>
              <a:t>ne však na vlastní fakta</a:t>
            </a:r>
            <a:r>
              <a:rPr lang="cs-CZ" sz="4000" b="1" dirty="0"/>
              <a:t>“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cs-CZ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0011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D95851E4-37FD-A843-82F3-C4FD0EC5D7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783976"/>
            <a:ext cx="9144000" cy="233523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 lang="cs-CZ" sz="3200" dirty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4400" b="1" i="1" dirty="0">
                <a:solidFill>
                  <a:srgbClr val="C00000"/>
                </a:solidFill>
              </a:rPr>
              <a:t>Jsou k pochybnostem nějaké racionální důvody ?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8" name="Subtitle 4">
            <a:extLst>
              <a:ext uri="{FF2B5EF4-FFF2-40B4-BE49-F238E27FC236}">
                <a16:creationId xmlns:a16="http://schemas.microsoft.com/office/drawing/2014/main" id="{B013EA8D-F597-2B4A-A656-EC8D35E43246}"/>
              </a:ext>
            </a:extLst>
          </p:cNvPr>
          <p:cNvSpPr txBox="1">
            <a:spLocks/>
          </p:cNvSpPr>
          <p:nvPr/>
        </p:nvSpPr>
        <p:spPr>
          <a:xfrm>
            <a:off x="1693492" y="3119215"/>
            <a:ext cx="9144000" cy="233523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endParaRPr lang="cs-CZ" sz="3200" dirty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7800" dirty="0"/>
              <a:t>Na základě tvrdých dat = </a:t>
            </a:r>
            <a:r>
              <a:rPr lang="cs-CZ" sz="7800" b="1" dirty="0"/>
              <a:t>NEJSOU  </a:t>
            </a:r>
            <a:endParaRPr lang="cs-CZ" sz="4700" b="1" dirty="0"/>
          </a:p>
        </p:txBody>
      </p:sp>
    </p:spTree>
    <p:extLst>
      <p:ext uri="{BB962C8B-B14F-4D97-AF65-F5344CB8AC3E}">
        <p14:creationId xmlns:p14="http://schemas.microsoft.com/office/powerpoint/2010/main" val="38307664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>
            <a:extLst>
              <a:ext uri="{FF2B5EF4-FFF2-40B4-BE49-F238E27FC236}">
                <a16:creationId xmlns:a16="http://schemas.microsoft.com/office/drawing/2014/main" id="{3E1952F0-D8E6-4807-AA73-35E7F7F6A4C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269" y="2402008"/>
            <a:ext cx="6228000" cy="3502991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173E8D2C-8409-4D43-A1DD-5D3346F13E9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6" y="2402009"/>
            <a:ext cx="6228000" cy="3502991"/>
          </a:xfrm>
          <a:prstGeom prst="rect">
            <a:avLst/>
          </a:prstGeom>
        </p:spPr>
      </p:pic>
      <p:sp>
        <p:nvSpPr>
          <p:cNvPr id="6" name="Zaoblený obdélník 5"/>
          <p:cNvSpPr/>
          <p:nvPr/>
        </p:nvSpPr>
        <p:spPr>
          <a:xfrm>
            <a:off x="308970" y="144795"/>
            <a:ext cx="10786382" cy="7423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b="1" dirty="0">
                <a:solidFill>
                  <a:schemeClr val="tx2"/>
                </a:solidFill>
              </a:rPr>
              <a:t>Počet lůžek resuscitační a intenzivní akutní péče I</a:t>
            </a:r>
            <a:endParaRPr lang="cs-CZ" sz="2400" dirty="0">
              <a:solidFill>
                <a:schemeClr val="tx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899908-6490-4A3A-A851-DFAFA804F070}"/>
              </a:ext>
            </a:extLst>
          </p:cNvPr>
          <p:cNvSpPr txBox="1"/>
          <p:nvPr/>
        </p:nvSpPr>
        <p:spPr>
          <a:xfrm>
            <a:off x="7138509" y="1493905"/>
            <a:ext cx="409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Jednotka intenzivní péče </a:t>
            </a:r>
            <a:r>
              <a:rPr lang="cs-CZ" b="1" u="sng" dirty="0"/>
              <a:t>pro dospělé </a:t>
            </a:r>
            <a:r>
              <a:rPr lang="cs-CZ" dirty="0"/>
              <a:t>(JIP)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86A2B8D-1516-4C58-B13F-AE504CD887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38000"/>
            <a:ext cx="4965524" cy="7200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A88B96B-E02C-4AF9-B76A-28D292FB8F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5352" y="6138000"/>
            <a:ext cx="943142" cy="720000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9F5FA587-FFA7-49A0-B37C-6F90E9C38168}"/>
              </a:ext>
            </a:extLst>
          </p:cNvPr>
          <p:cNvSpPr txBox="1"/>
          <p:nvPr/>
        </p:nvSpPr>
        <p:spPr>
          <a:xfrm>
            <a:off x="308970" y="910401"/>
            <a:ext cx="346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Zdroj: údaje z NRHZS aktualizované jednotlivými ZZ</a:t>
            </a:r>
          </a:p>
          <a:p>
            <a:r>
              <a:rPr lang="cs-CZ" sz="1000" dirty="0"/>
              <a:t>Stav k 22. 03. 2020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8B827DA3-78FE-4232-B0BE-0E92BCFC3ABC}"/>
              </a:ext>
            </a:extLst>
          </p:cNvPr>
          <p:cNvSpPr/>
          <p:nvPr/>
        </p:nvSpPr>
        <p:spPr>
          <a:xfrm>
            <a:off x="840585" y="1493905"/>
            <a:ext cx="4474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Anesteziologicko-Resuscitační Oddělení (ARO)</a:t>
            </a: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DF507292-D0AA-48B6-A783-0FFC44FA7189}"/>
              </a:ext>
            </a:extLst>
          </p:cNvPr>
          <p:cNvSpPr/>
          <p:nvPr/>
        </p:nvSpPr>
        <p:spPr>
          <a:xfrm>
            <a:off x="2212851" y="1842500"/>
            <a:ext cx="853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N=8</a:t>
            </a:r>
            <a:r>
              <a:rPr lang="en-US" dirty="0">
                <a:solidFill>
                  <a:srgbClr val="000000"/>
                </a:solidFill>
              </a:rPr>
              <a:t>23</a:t>
            </a:r>
            <a:r>
              <a:rPr lang="cs-CZ" dirty="0"/>
              <a:t> 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2C195635-EA06-4D18-A923-C4A80E7F5594}"/>
              </a:ext>
            </a:extLst>
          </p:cNvPr>
          <p:cNvSpPr/>
          <p:nvPr/>
        </p:nvSpPr>
        <p:spPr>
          <a:xfrm>
            <a:off x="8531403" y="1842500"/>
            <a:ext cx="1023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N=</a:t>
            </a:r>
            <a:r>
              <a:rPr lang="cs-CZ" dirty="0"/>
              <a:t>3 6</a:t>
            </a:r>
            <a:r>
              <a:rPr lang="en-US" dirty="0"/>
              <a:t>58</a:t>
            </a:r>
            <a:r>
              <a:rPr lang="cs-CZ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501290-C06B-2F43-92A2-6607D0901CD4}"/>
              </a:ext>
            </a:extLst>
          </p:cNvPr>
          <p:cNvSpPr txBox="1"/>
          <p:nvPr/>
        </p:nvSpPr>
        <p:spPr>
          <a:xfrm>
            <a:off x="953779" y="1863237"/>
            <a:ext cx="4308424" cy="52322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CZ" sz="2800" b="1" dirty="0"/>
              <a:t>Počet lůžek ARO v ČR = 823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FD8A35-CECF-7F47-9316-ED571A719000}"/>
              </a:ext>
            </a:extLst>
          </p:cNvPr>
          <p:cNvSpPr txBox="1"/>
          <p:nvPr/>
        </p:nvSpPr>
        <p:spPr>
          <a:xfrm>
            <a:off x="7286895" y="1856199"/>
            <a:ext cx="3512052" cy="52322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CZ" sz="2800" b="1" dirty="0"/>
              <a:t>Počet lůžek JIP = 3658</a:t>
            </a:r>
          </a:p>
        </p:txBody>
      </p:sp>
    </p:spTree>
    <p:extLst>
      <p:ext uri="{BB962C8B-B14F-4D97-AF65-F5344CB8AC3E}">
        <p14:creationId xmlns:p14="http://schemas.microsoft.com/office/powerpoint/2010/main" val="33753080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ený obdélník 5"/>
          <p:cNvSpPr/>
          <p:nvPr/>
        </p:nvSpPr>
        <p:spPr>
          <a:xfrm>
            <a:off x="308970" y="144795"/>
            <a:ext cx="10786382" cy="7423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b="1" dirty="0">
                <a:solidFill>
                  <a:schemeClr val="tx2"/>
                </a:solidFill>
              </a:rPr>
              <a:t>Počet lůžek resuscitační a intenzivní akutní péče</a:t>
            </a:r>
            <a:endParaRPr lang="cs-CZ" sz="2400" dirty="0">
              <a:solidFill>
                <a:schemeClr val="tx2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86A2B8D-1516-4C58-B13F-AE504CD88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38000"/>
            <a:ext cx="4965524" cy="7200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A88B96B-E02C-4AF9-B76A-28D292FB8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5352" y="6138000"/>
            <a:ext cx="943142" cy="720000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9F5FA587-FFA7-49A0-B37C-6F90E9C38168}"/>
              </a:ext>
            </a:extLst>
          </p:cNvPr>
          <p:cNvSpPr txBox="1"/>
          <p:nvPr/>
        </p:nvSpPr>
        <p:spPr>
          <a:xfrm>
            <a:off x="308970" y="910401"/>
            <a:ext cx="346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Zdroj: údaje z NRHZS aktualizované jednotlivými ZZ</a:t>
            </a:r>
          </a:p>
          <a:p>
            <a:r>
              <a:rPr lang="cs-CZ" sz="1000" dirty="0"/>
              <a:t>Stav k 22. 03. 2020</a:t>
            </a: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D3F0E4B9-C48E-4071-B8A6-FC07D47E6AA8}"/>
              </a:ext>
            </a:extLst>
          </p:cNvPr>
          <p:cNvGraphicFramePr>
            <a:graphicFrameLocks noGrp="1"/>
          </p:cNvGraphicFramePr>
          <p:nvPr/>
        </p:nvGraphicFramePr>
        <p:xfrm>
          <a:off x="676413" y="1541843"/>
          <a:ext cx="9541392" cy="4481264"/>
        </p:xfrm>
        <a:graphic>
          <a:graphicData uri="http://schemas.openxmlformats.org/drawingml/2006/table">
            <a:tbl>
              <a:tblPr firstRow="1" lastRow="1" bandRow="1">
                <a:tableStyleId>{9D7B26C5-4107-4FEC-AEDC-1716B250A1EF}</a:tableStyleId>
              </a:tblPr>
              <a:tblGrid>
                <a:gridCol w="901392">
                  <a:extLst>
                    <a:ext uri="{9D8B030D-6E8A-4147-A177-3AD203B41FA5}">
                      <a16:colId xmlns:a16="http://schemas.microsoft.com/office/drawing/2014/main" val="3013565229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90770391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39756400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3565317027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860395135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816316875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437402472"/>
                    </a:ext>
                  </a:extLst>
                </a:gridCol>
              </a:tblGrid>
              <a:tr h="280079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kraj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ARO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JIP dospělí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JIP dětské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</a:rPr>
                        <a:t>JIP neonatologie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</a:rPr>
                        <a:t>JIP porodnické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Celkem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99338631"/>
                  </a:ext>
                </a:extLst>
              </a:tr>
              <a:tr h="280079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PHA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1 254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68365399"/>
                  </a:ext>
                </a:extLst>
              </a:tr>
              <a:tr h="280079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STC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376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29537900"/>
                  </a:ext>
                </a:extLst>
              </a:tr>
              <a:tr h="280079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JHC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536453152"/>
                  </a:ext>
                </a:extLst>
              </a:tr>
              <a:tr h="280079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PLK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73478575"/>
                  </a:ext>
                </a:extLst>
              </a:tr>
              <a:tr h="280079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KVK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558904595"/>
                  </a:ext>
                </a:extLst>
              </a:tr>
              <a:tr h="280079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ULK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24479276"/>
                  </a:ext>
                </a:extLst>
              </a:tr>
              <a:tr h="280079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LBK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665454588"/>
                  </a:ext>
                </a:extLst>
              </a:tr>
              <a:tr h="280079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HKK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680026982"/>
                  </a:ext>
                </a:extLst>
              </a:tr>
              <a:tr h="280079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PAK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40001679"/>
                  </a:ext>
                </a:extLst>
              </a:tr>
              <a:tr h="280079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VYS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925673372"/>
                  </a:ext>
                </a:extLst>
              </a:tr>
              <a:tr h="280079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JHM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771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909404359"/>
                  </a:ext>
                </a:extLst>
              </a:tr>
              <a:tr h="280079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OLK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527739960"/>
                  </a:ext>
                </a:extLst>
              </a:tr>
              <a:tr h="280079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ZLK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307478181"/>
                  </a:ext>
                </a:extLst>
              </a:tr>
              <a:tr h="280079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MSK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657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01891363"/>
                  </a:ext>
                </a:extLst>
              </a:tr>
              <a:tr h="280079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ČR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823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3 658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436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496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5 498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37177759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092C132-E442-4D43-A8FB-0937170990AF}"/>
              </a:ext>
            </a:extLst>
          </p:cNvPr>
          <p:cNvSpPr txBox="1"/>
          <p:nvPr/>
        </p:nvSpPr>
        <p:spPr>
          <a:xfrm rot="20946183">
            <a:off x="1954869" y="2751894"/>
            <a:ext cx="7369582" cy="1354217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CZ" sz="2800" b="1" dirty="0"/>
              <a:t>Celkový počet “dospělých” lůžek ARO + JIP  v ČR </a:t>
            </a:r>
          </a:p>
          <a:p>
            <a:pPr algn="ctr"/>
            <a:r>
              <a:rPr lang="en-CZ" sz="2800" b="1" dirty="0"/>
              <a:t>= </a:t>
            </a:r>
            <a:r>
              <a:rPr lang="en-CZ" sz="5400" b="1" dirty="0"/>
              <a:t>4481</a:t>
            </a:r>
            <a:endParaRPr lang="en-CZ" sz="2800" b="1" dirty="0"/>
          </a:p>
        </p:txBody>
      </p:sp>
    </p:spTree>
    <p:extLst>
      <p:ext uri="{BB962C8B-B14F-4D97-AF65-F5344CB8AC3E}">
        <p14:creationId xmlns:p14="http://schemas.microsoft.com/office/powerpoint/2010/main" val="13456143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F1D42735-98FE-4E5A-9747-FC8C4AFC8B5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8578"/>
            <a:ext cx="8388000" cy="4717927"/>
          </a:xfrm>
          <a:prstGeom prst="rect">
            <a:avLst/>
          </a:prstGeom>
        </p:spPr>
      </p:pic>
      <p:sp>
        <p:nvSpPr>
          <p:cNvPr id="6" name="Zaoblený obdélník 5"/>
          <p:cNvSpPr/>
          <p:nvPr/>
        </p:nvSpPr>
        <p:spPr>
          <a:xfrm>
            <a:off x="308970" y="144795"/>
            <a:ext cx="10786382" cy="7423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b="1" dirty="0">
                <a:solidFill>
                  <a:schemeClr val="tx2"/>
                </a:solidFill>
              </a:rPr>
              <a:t>Volná kapacita lůžek ARO a JIP pro dospělé v krajích</a:t>
            </a:r>
            <a:endParaRPr lang="cs-CZ" sz="2400" dirty="0">
              <a:solidFill>
                <a:schemeClr val="tx2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248F66F-C046-424A-B427-8F6B7A798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38000"/>
            <a:ext cx="4965524" cy="720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527920B-8701-4580-AC33-48CABE54F0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5352" y="6138000"/>
            <a:ext cx="943142" cy="72000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888A8298-AE8D-4175-ADA9-81125CF73C89}"/>
              </a:ext>
            </a:extLst>
          </p:cNvPr>
          <p:cNvSpPr txBox="1"/>
          <p:nvPr/>
        </p:nvSpPr>
        <p:spPr>
          <a:xfrm>
            <a:off x="308970" y="916962"/>
            <a:ext cx="346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Zdroj: údaje z NRHZS aktualizované jednotlivými ZZ</a:t>
            </a:r>
          </a:p>
          <a:p>
            <a:r>
              <a:rPr lang="cs-CZ" sz="1000" dirty="0"/>
              <a:t>Stav k 22. 03. 2020</a:t>
            </a:r>
          </a:p>
        </p:txBody>
      </p: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05425DD5-2B32-42C0-BA21-C006BA8E770E}"/>
              </a:ext>
            </a:extLst>
          </p:cNvPr>
          <p:cNvGraphicFramePr>
            <a:graphicFrameLocks noGrp="1"/>
          </p:cNvGraphicFramePr>
          <p:nvPr/>
        </p:nvGraphicFramePr>
        <p:xfrm>
          <a:off x="9586923" y="1317072"/>
          <a:ext cx="1980000" cy="4279716"/>
        </p:xfrm>
        <a:graphic>
          <a:graphicData uri="http://schemas.openxmlformats.org/drawingml/2006/table">
            <a:tbl>
              <a:tblPr firstRow="1" lastRow="1">
                <a:tableStyleId>{9D7B26C5-4107-4FEC-AEDC-1716B250A1EF}</a:tableStyleId>
              </a:tblPr>
              <a:tblGrid>
                <a:gridCol w="756000">
                  <a:extLst>
                    <a:ext uri="{9D8B030D-6E8A-4147-A177-3AD203B41FA5}">
                      <a16:colId xmlns:a16="http://schemas.microsoft.com/office/drawing/2014/main" val="2775714186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1617170507"/>
                    </a:ext>
                  </a:extLst>
                </a:gridCol>
              </a:tblGrid>
              <a:tr h="68695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 kraj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Volná kapacita ARO a JIP pro dospělé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50552297"/>
                  </a:ext>
                </a:extLst>
              </a:tr>
              <a:tr h="23348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PHA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58034321"/>
                  </a:ext>
                </a:extLst>
              </a:tr>
              <a:tr h="23348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STC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18829880"/>
                  </a:ext>
                </a:extLst>
              </a:tr>
              <a:tr h="23348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JHC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62718756"/>
                  </a:ext>
                </a:extLst>
              </a:tr>
              <a:tr h="23348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PLK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4948532"/>
                  </a:ext>
                </a:extLst>
              </a:tr>
              <a:tr h="23348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KVK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93404900"/>
                  </a:ext>
                </a:extLst>
              </a:tr>
              <a:tr h="23348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ULK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45426315"/>
                  </a:ext>
                </a:extLst>
              </a:tr>
              <a:tr h="23348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LBK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32182976"/>
                  </a:ext>
                </a:extLst>
              </a:tr>
              <a:tr h="23348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HKK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50115415"/>
                  </a:ext>
                </a:extLst>
              </a:tr>
              <a:tr h="23348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PAK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78018521"/>
                  </a:ext>
                </a:extLst>
              </a:tr>
              <a:tr h="23348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VYS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00262328"/>
                  </a:ext>
                </a:extLst>
              </a:tr>
              <a:tr h="23348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JHM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7574071"/>
                  </a:ext>
                </a:extLst>
              </a:tr>
              <a:tr h="23348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OLK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29049172"/>
                  </a:ext>
                </a:extLst>
              </a:tr>
              <a:tr h="23348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ZLK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7196284"/>
                  </a:ext>
                </a:extLst>
              </a:tr>
              <a:tr h="23348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MSK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3440657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ČR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1 679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50568696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B42A10E-2AB8-5046-8604-DFB338656CE4}"/>
              </a:ext>
            </a:extLst>
          </p:cNvPr>
          <p:cNvSpPr txBox="1"/>
          <p:nvPr/>
        </p:nvSpPr>
        <p:spPr>
          <a:xfrm rot="20946183">
            <a:off x="2718002" y="3013505"/>
            <a:ext cx="5843331" cy="830997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CZ" sz="2800" dirty="0"/>
              <a:t>Volná kapacita k 22. 3. 2020 = </a:t>
            </a:r>
            <a:r>
              <a:rPr lang="en-CZ" sz="4800" b="1" dirty="0"/>
              <a:t>1679</a:t>
            </a:r>
            <a:endParaRPr lang="en-CZ" sz="2800" b="1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2071DB7-E4DD-CF42-9170-D857F2C97567}"/>
              </a:ext>
            </a:extLst>
          </p:cNvPr>
          <p:cNvCxnSpPr/>
          <p:nvPr/>
        </p:nvCxnSpPr>
        <p:spPr>
          <a:xfrm>
            <a:off x="8388000" y="3585029"/>
            <a:ext cx="0" cy="179977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7AFB8D4-CC32-E040-B95F-B5AB68CBC3E4}"/>
              </a:ext>
            </a:extLst>
          </p:cNvPr>
          <p:cNvSpPr txBox="1"/>
          <p:nvPr/>
        </p:nvSpPr>
        <p:spPr>
          <a:xfrm>
            <a:off x="4741387" y="5587043"/>
            <a:ext cx="5159297" cy="83099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CZ" sz="3200" b="1" dirty="0"/>
              <a:t>Vytížení systému IP = </a:t>
            </a:r>
            <a:r>
              <a:rPr lang="en-CZ" sz="4800" b="1" dirty="0"/>
              <a:t>63% </a:t>
            </a:r>
            <a:endParaRPr lang="en-CZ" sz="3200" b="1" dirty="0"/>
          </a:p>
        </p:txBody>
      </p:sp>
    </p:spTree>
    <p:extLst>
      <p:ext uri="{BB962C8B-B14F-4D97-AF65-F5344CB8AC3E}">
        <p14:creationId xmlns:p14="http://schemas.microsoft.com/office/powerpoint/2010/main" val="557160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F1D42735-98FE-4E5A-9747-FC8C4AFC8B5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8578"/>
            <a:ext cx="8388000" cy="4717927"/>
          </a:xfrm>
          <a:prstGeom prst="rect">
            <a:avLst/>
          </a:prstGeom>
        </p:spPr>
      </p:pic>
      <p:sp>
        <p:nvSpPr>
          <p:cNvPr id="6" name="Zaoblený obdélník 5"/>
          <p:cNvSpPr/>
          <p:nvPr/>
        </p:nvSpPr>
        <p:spPr>
          <a:xfrm>
            <a:off x="308970" y="144795"/>
            <a:ext cx="10786382" cy="7423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b="1" dirty="0">
                <a:solidFill>
                  <a:schemeClr val="tx2"/>
                </a:solidFill>
              </a:rPr>
              <a:t>Volná kapacita lůžek ARO a JIP pro dospělé v krajích</a:t>
            </a:r>
            <a:endParaRPr lang="cs-CZ" sz="2400" dirty="0">
              <a:solidFill>
                <a:schemeClr val="tx2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248F66F-C046-424A-B427-8F6B7A798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38000"/>
            <a:ext cx="4965524" cy="720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527920B-8701-4580-AC33-48CABE54F0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5352" y="6138000"/>
            <a:ext cx="943142" cy="72000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888A8298-AE8D-4175-ADA9-81125CF73C89}"/>
              </a:ext>
            </a:extLst>
          </p:cNvPr>
          <p:cNvSpPr txBox="1"/>
          <p:nvPr/>
        </p:nvSpPr>
        <p:spPr>
          <a:xfrm>
            <a:off x="308970" y="916962"/>
            <a:ext cx="346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Zdroj: údaje z NRHZS aktualizované jednotlivými ZZ</a:t>
            </a:r>
          </a:p>
          <a:p>
            <a:r>
              <a:rPr lang="cs-CZ" sz="1000" dirty="0"/>
              <a:t>Stav k 22. 03. 2020</a:t>
            </a:r>
          </a:p>
        </p:txBody>
      </p: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05425DD5-2B32-42C0-BA21-C006BA8E770E}"/>
              </a:ext>
            </a:extLst>
          </p:cNvPr>
          <p:cNvGraphicFramePr>
            <a:graphicFrameLocks noGrp="1"/>
          </p:cNvGraphicFramePr>
          <p:nvPr/>
        </p:nvGraphicFramePr>
        <p:xfrm>
          <a:off x="9586923" y="1317072"/>
          <a:ext cx="1980000" cy="4279716"/>
        </p:xfrm>
        <a:graphic>
          <a:graphicData uri="http://schemas.openxmlformats.org/drawingml/2006/table">
            <a:tbl>
              <a:tblPr firstRow="1" lastRow="1">
                <a:tableStyleId>{9D7B26C5-4107-4FEC-AEDC-1716B250A1EF}</a:tableStyleId>
              </a:tblPr>
              <a:tblGrid>
                <a:gridCol w="756000">
                  <a:extLst>
                    <a:ext uri="{9D8B030D-6E8A-4147-A177-3AD203B41FA5}">
                      <a16:colId xmlns:a16="http://schemas.microsoft.com/office/drawing/2014/main" val="2775714186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1617170507"/>
                    </a:ext>
                  </a:extLst>
                </a:gridCol>
              </a:tblGrid>
              <a:tr h="68695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 kraj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Volná kapacita ARO a JIP pro dospělé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50552297"/>
                  </a:ext>
                </a:extLst>
              </a:tr>
              <a:tr h="23348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PHA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58034321"/>
                  </a:ext>
                </a:extLst>
              </a:tr>
              <a:tr h="23348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STC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18829880"/>
                  </a:ext>
                </a:extLst>
              </a:tr>
              <a:tr h="23348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JHC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62718756"/>
                  </a:ext>
                </a:extLst>
              </a:tr>
              <a:tr h="23348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PLK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4948532"/>
                  </a:ext>
                </a:extLst>
              </a:tr>
              <a:tr h="23348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KVK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93404900"/>
                  </a:ext>
                </a:extLst>
              </a:tr>
              <a:tr h="23348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ULK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45426315"/>
                  </a:ext>
                </a:extLst>
              </a:tr>
              <a:tr h="23348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LBK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32182976"/>
                  </a:ext>
                </a:extLst>
              </a:tr>
              <a:tr h="23348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HKK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50115415"/>
                  </a:ext>
                </a:extLst>
              </a:tr>
              <a:tr h="23348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PAK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78018521"/>
                  </a:ext>
                </a:extLst>
              </a:tr>
              <a:tr h="23348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VYS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00262328"/>
                  </a:ext>
                </a:extLst>
              </a:tr>
              <a:tr h="23348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JHM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7574071"/>
                  </a:ext>
                </a:extLst>
              </a:tr>
              <a:tr h="23348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OLK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29049172"/>
                  </a:ext>
                </a:extLst>
              </a:tr>
              <a:tr h="23348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ZLK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7196284"/>
                  </a:ext>
                </a:extLst>
              </a:tr>
              <a:tr h="23348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MSK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3440657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ČR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1 679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50568696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B42A10E-2AB8-5046-8604-DFB338656CE4}"/>
              </a:ext>
            </a:extLst>
          </p:cNvPr>
          <p:cNvSpPr txBox="1"/>
          <p:nvPr/>
        </p:nvSpPr>
        <p:spPr>
          <a:xfrm rot="20946183">
            <a:off x="1033659" y="2625574"/>
            <a:ext cx="9900153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CZ" sz="2800" dirty="0"/>
              <a:t>Volná kapacita k </a:t>
            </a:r>
            <a:r>
              <a:rPr lang="en-CZ" sz="2800" b="1" u="sng" dirty="0"/>
              <a:t>30.3.2020 </a:t>
            </a:r>
            <a:r>
              <a:rPr lang="en-CZ" sz="2800" dirty="0"/>
              <a:t>= </a:t>
            </a:r>
            <a:r>
              <a:rPr lang="en-CZ" sz="4800" dirty="0"/>
              <a:t>1679-</a:t>
            </a:r>
            <a:r>
              <a:rPr lang="en-CZ" sz="4800" dirty="0">
                <a:solidFill>
                  <a:srgbClr val="FF0000"/>
                </a:solidFill>
              </a:rPr>
              <a:t>64</a:t>
            </a:r>
            <a:r>
              <a:rPr lang="en-CZ" sz="4800" dirty="0"/>
              <a:t> </a:t>
            </a:r>
            <a:r>
              <a:rPr lang="en-CZ" sz="4800" b="1" dirty="0"/>
              <a:t>= </a:t>
            </a:r>
            <a:r>
              <a:rPr lang="en-CZ" sz="4800" b="1" dirty="0">
                <a:solidFill>
                  <a:srgbClr val="FF0000"/>
                </a:solidFill>
              </a:rPr>
              <a:t>1615</a:t>
            </a:r>
            <a:endParaRPr lang="en-CZ" sz="2800" b="1" dirty="0">
              <a:solidFill>
                <a:srgbClr val="FF0000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2071DB7-E4DD-CF42-9170-D857F2C97567}"/>
              </a:ext>
            </a:extLst>
          </p:cNvPr>
          <p:cNvCxnSpPr/>
          <p:nvPr/>
        </p:nvCxnSpPr>
        <p:spPr>
          <a:xfrm>
            <a:off x="8388000" y="3585029"/>
            <a:ext cx="0" cy="179977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7AFB8D4-CC32-E040-B95F-B5AB68CBC3E4}"/>
              </a:ext>
            </a:extLst>
          </p:cNvPr>
          <p:cNvSpPr txBox="1"/>
          <p:nvPr/>
        </p:nvSpPr>
        <p:spPr>
          <a:xfrm>
            <a:off x="4741387" y="5587043"/>
            <a:ext cx="4646337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CZ" sz="3200" b="1" dirty="0"/>
              <a:t>Vytížení systému = </a:t>
            </a:r>
            <a:r>
              <a:rPr lang="en-CZ" sz="4800" b="1" u="sng" dirty="0"/>
              <a:t>65%</a:t>
            </a:r>
            <a:r>
              <a:rPr lang="en-CZ" sz="4800" b="1" dirty="0"/>
              <a:t> </a:t>
            </a:r>
            <a:endParaRPr lang="en-CZ" sz="3200" b="1" dirty="0"/>
          </a:p>
        </p:txBody>
      </p:sp>
    </p:spTree>
    <p:extLst>
      <p:ext uri="{BB962C8B-B14F-4D97-AF65-F5344CB8AC3E}">
        <p14:creationId xmlns:p14="http://schemas.microsoft.com/office/powerpoint/2010/main" val="961842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8DEEF8-5C5B-A54B-8CA9-213099903A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Dosavadní stav využívání kapacity hospitalizační péče </a:t>
            </a:r>
            <a:br>
              <a:rPr lang="cs-CZ" dirty="0"/>
            </a:br>
            <a:endParaRPr lang="en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428BA1-B6F1-2A44-93EB-4FBEC8E2D6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8714342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D6F62981-571A-4501-AE46-E2AB3308164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6" y="2402008"/>
            <a:ext cx="6228000" cy="3503010"/>
          </a:xfrm>
          <a:prstGeom prst="rect">
            <a:avLst/>
          </a:prstGeom>
        </p:spPr>
      </p:pic>
      <p:sp>
        <p:nvSpPr>
          <p:cNvPr id="6" name="Zaoblený obdélník 5"/>
          <p:cNvSpPr/>
          <p:nvPr/>
        </p:nvSpPr>
        <p:spPr>
          <a:xfrm>
            <a:off x="308970" y="144795"/>
            <a:ext cx="10786382" cy="7423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b="1" dirty="0">
                <a:solidFill>
                  <a:schemeClr val="tx2"/>
                </a:solidFill>
              </a:rPr>
              <a:t>Počet ventilátorů u lůžek resuscitační a intenzivní akutní péče I</a:t>
            </a:r>
            <a:endParaRPr lang="cs-CZ" sz="2400" dirty="0">
              <a:solidFill>
                <a:schemeClr val="tx2"/>
              </a:solidFill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319D32A-F2DA-4E5B-8CBD-96B0126EC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38000"/>
            <a:ext cx="4965524" cy="7200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02CF156-D107-4181-AF6C-58D563BE92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5352" y="6138000"/>
            <a:ext cx="943142" cy="72000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216BAB5F-FB07-449C-865B-6382FF5C93EA}"/>
              </a:ext>
            </a:extLst>
          </p:cNvPr>
          <p:cNvSpPr txBox="1"/>
          <p:nvPr/>
        </p:nvSpPr>
        <p:spPr>
          <a:xfrm>
            <a:off x="308970" y="883256"/>
            <a:ext cx="346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Zdroj: údaje z NRHZS aktualizované jednotlivými ZZ</a:t>
            </a:r>
          </a:p>
          <a:p>
            <a:r>
              <a:rPr lang="cs-CZ" sz="1000" dirty="0"/>
              <a:t>Stav k 22. 03. 2020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CA10C0AC-F935-491A-91B8-D4419C039C6B}"/>
              </a:ext>
            </a:extLst>
          </p:cNvPr>
          <p:cNvSpPr txBox="1"/>
          <p:nvPr/>
        </p:nvSpPr>
        <p:spPr>
          <a:xfrm>
            <a:off x="7138509" y="1493905"/>
            <a:ext cx="409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Jednotka intenzivní péče </a:t>
            </a:r>
            <a:r>
              <a:rPr lang="cs-CZ" b="1" u="sng" dirty="0"/>
              <a:t>pro dospělé </a:t>
            </a:r>
            <a:r>
              <a:rPr lang="cs-CZ" dirty="0"/>
              <a:t>(JIP)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58F24BDC-0272-42A8-8BFE-C5F871FC6E5D}"/>
              </a:ext>
            </a:extLst>
          </p:cNvPr>
          <p:cNvSpPr/>
          <p:nvPr/>
        </p:nvSpPr>
        <p:spPr>
          <a:xfrm>
            <a:off x="840585" y="1493905"/>
            <a:ext cx="4474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Anesteziologicko-Resuscitační Oddělení (ARO)</a:t>
            </a:r>
            <a:endParaRPr lang="cs-CZ" dirty="0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27139D95-C43D-40D8-B27F-CF6D12064D09}"/>
              </a:ext>
            </a:extLst>
          </p:cNvPr>
          <p:cNvSpPr/>
          <p:nvPr/>
        </p:nvSpPr>
        <p:spPr>
          <a:xfrm>
            <a:off x="2212851" y="1842500"/>
            <a:ext cx="1023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N=1 022</a:t>
            </a:r>
            <a:r>
              <a:rPr lang="cs-CZ" dirty="0"/>
              <a:t> 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F78ED8CC-8961-4E53-B162-DB3CDA1B1561}"/>
              </a:ext>
            </a:extLst>
          </p:cNvPr>
          <p:cNvSpPr/>
          <p:nvPr/>
        </p:nvSpPr>
        <p:spPr>
          <a:xfrm>
            <a:off x="8531403" y="1842500"/>
            <a:ext cx="1023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N=1 058</a:t>
            </a:r>
            <a:r>
              <a:rPr lang="cs-CZ" dirty="0"/>
              <a:t> </a:t>
            </a:r>
          </a:p>
        </p:txBody>
      </p:sp>
      <p:pic>
        <p:nvPicPr>
          <p:cNvPr id="16" name="Obrázek 2">
            <a:extLst>
              <a:ext uri="{FF2B5EF4-FFF2-40B4-BE49-F238E27FC236}">
                <a16:creationId xmlns:a16="http://schemas.microsoft.com/office/drawing/2014/main" id="{582E8C93-F724-4734-BF0D-0D36151BF37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009" y="2402008"/>
            <a:ext cx="6228000" cy="350301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E5EBA1A-CD8E-B74E-AFAC-49EF37A6EF60}"/>
              </a:ext>
            </a:extLst>
          </p:cNvPr>
          <p:cNvSpPr txBox="1"/>
          <p:nvPr/>
        </p:nvSpPr>
        <p:spPr>
          <a:xfrm>
            <a:off x="576408" y="1863237"/>
            <a:ext cx="5093446" cy="52322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CZ" sz="2800" b="1" dirty="0"/>
              <a:t>Počet ventilátorů na ARO = 1022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C5ADAE-4673-1249-A8DC-EBA130EA31C5}"/>
              </a:ext>
            </a:extLst>
          </p:cNvPr>
          <p:cNvSpPr txBox="1"/>
          <p:nvPr/>
        </p:nvSpPr>
        <p:spPr>
          <a:xfrm>
            <a:off x="6522148" y="1871012"/>
            <a:ext cx="4941481" cy="52322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CZ" sz="2800" b="1" dirty="0"/>
              <a:t>Počet ventilátorů na JIP = 1058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A3DC7B-FC5E-0F45-8C40-2378A8112DC1}"/>
              </a:ext>
            </a:extLst>
          </p:cNvPr>
          <p:cNvSpPr txBox="1"/>
          <p:nvPr/>
        </p:nvSpPr>
        <p:spPr>
          <a:xfrm>
            <a:off x="3950216" y="2847104"/>
            <a:ext cx="4282519" cy="230832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Z" sz="9600" dirty="0"/>
              <a:t>2080</a:t>
            </a:r>
            <a:endParaRPr lang="en-CZ" sz="13800" dirty="0"/>
          </a:p>
          <a:p>
            <a:pPr algn="ctr"/>
            <a:r>
              <a:rPr lang="en-GB" sz="4800" dirty="0"/>
              <a:t>v</a:t>
            </a:r>
            <a:r>
              <a:rPr lang="en-CZ" sz="4800" dirty="0"/>
              <a:t>entilátorů v ČR</a:t>
            </a:r>
            <a:endParaRPr lang="en-CZ" sz="4400" dirty="0"/>
          </a:p>
        </p:txBody>
      </p:sp>
    </p:spTree>
    <p:extLst>
      <p:ext uri="{BB962C8B-B14F-4D97-AF65-F5344CB8AC3E}">
        <p14:creationId xmlns:p14="http://schemas.microsoft.com/office/powerpoint/2010/main" val="2919966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A23C7B7D-CFED-4B89-96C2-A9CA57D397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27"/>
          <a:stretch/>
        </p:blipFill>
        <p:spPr>
          <a:xfrm>
            <a:off x="284256" y="1389769"/>
            <a:ext cx="8643329" cy="4716000"/>
          </a:xfrm>
          <a:prstGeom prst="rect">
            <a:avLst/>
          </a:prstGeom>
        </p:spPr>
      </p:pic>
      <p:sp>
        <p:nvSpPr>
          <p:cNvPr id="6" name="Zaoblený obdélník 5"/>
          <p:cNvSpPr/>
          <p:nvPr/>
        </p:nvSpPr>
        <p:spPr>
          <a:xfrm>
            <a:off x="308970" y="144795"/>
            <a:ext cx="10786382" cy="7423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b="1" dirty="0">
                <a:solidFill>
                  <a:schemeClr val="tx2"/>
                </a:solidFill>
              </a:rPr>
              <a:t>Počet ECMO v krajích (dle dodavatelů)</a:t>
            </a:r>
            <a:endParaRPr lang="cs-CZ" sz="2400" dirty="0">
              <a:solidFill>
                <a:schemeClr val="tx2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3173625-7FED-4C58-B59E-2E3A56F30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38000"/>
            <a:ext cx="4965524" cy="720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9F1DDAA-EBBE-4D38-9D26-C56B9C70D7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5352" y="6138000"/>
            <a:ext cx="943142" cy="7200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09BA0A7-59E0-4DA7-9E08-6B347B77C825}"/>
              </a:ext>
            </a:extLst>
          </p:cNvPr>
          <p:cNvSpPr txBox="1"/>
          <p:nvPr/>
        </p:nvSpPr>
        <p:spPr>
          <a:xfrm>
            <a:off x="308970" y="916962"/>
            <a:ext cx="346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Zdroj: údaje z NRHZS aktualizované jednotlivými ZZ</a:t>
            </a:r>
          </a:p>
          <a:p>
            <a:r>
              <a:rPr lang="cs-CZ" sz="1000" dirty="0"/>
              <a:t>Stav k 22. 03. 2020</a:t>
            </a: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969F5BF6-F55B-4BF1-AC6E-090482404230}"/>
              </a:ext>
            </a:extLst>
          </p:cNvPr>
          <p:cNvGraphicFramePr>
            <a:graphicFrameLocks noGrp="1"/>
          </p:cNvGraphicFramePr>
          <p:nvPr/>
        </p:nvGraphicFramePr>
        <p:xfrm>
          <a:off x="9586923" y="1317072"/>
          <a:ext cx="1980000" cy="3543267"/>
        </p:xfrm>
        <a:graphic>
          <a:graphicData uri="http://schemas.openxmlformats.org/drawingml/2006/table">
            <a:tbl>
              <a:tblPr firstRow="1" lastRow="1">
                <a:tableStyleId>{9D7B26C5-4107-4FEC-AEDC-1716B250A1EF}</a:tableStyleId>
              </a:tblPr>
              <a:tblGrid>
                <a:gridCol w="756000">
                  <a:extLst>
                    <a:ext uri="{9D8B030D-6E8A-4147-A177-3AD203B41FA5}">
                      <a16:colId xmlns:a16="http://schemas.microsoft.com/office/drawing/2014/main" val="2775714186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1617170507"/>
                    </a:ext>
                  </a:extLst>
                </a:gridCol>
              </a:tblGrid>
              <a:tr h="68695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 kraj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Počet přístrojů ECMO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50552297"/>
                  </a:ext>
                </a:extLst>
              </a:tr>
              <a:tr h="23348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58034321"/>
                  </a:ext>
                </a:extLst>
              </a:tr>
              <a:tr h="23348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JHC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18829880"/>
                  </a:ext>
                </a:extLst>
              </a:tr>
              <a:tr h="23348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PLK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62718756"/>
                  </a:ext>
                </a:extLst>
              </a:tr>
              <a:tr h="23348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KVK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4948532"/>
                  </a:ext>
                </a:extLst>
              </a:tr>
              <a:tr h="23348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ULK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93404900"/>
                  </a:ext>
                </a:extLst>
              </a:tr>
              <a:tr h="23348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LBK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45426315"/>
                  </a:ext>
                </a:extLst>
              </a:tr>
              <a:tr h="23348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HKK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32182976"/>
                  </a:ext>
                </a:extLst>
              </a:tr>
              <a:tr h="23348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JHM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50115415"/>
                  </a:ext>
                </a:extLst>
              </a:tr>
              <a:tr h="23348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OLK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78018521"/>
                  </a:ext>
                </a:extLst>
              </a:tr>
              <a:tr h="23348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ZLK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00262328"/>
                  </a:ext>
                </a:extLst>
              </a:tr>
              <a:tr h="23348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MSK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757407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2904917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783632F-17B3-8048-86C1-629FBB3E3B2F}"/>
              </a:ext>
            </a:extLst>
          </p:cNvPr>
          <p:cNvSpPr txBox="1"/>
          <p:nvPr/>
        </p:nvSpPr>
        <p:spPr>
          <a:xfrm>
            <a:off x="3346886" y="959842"/>
            <a:ext cx="6253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Z" sz="2400" dirty="0"/>
              <a:t>ECMO = mimotělní oběh pro náhradu funkce plic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21737C-B914-0941-BDFD-82FFAAD1E933}"/>
              </a:ext>
            </a:extLst>
          </p:cNvPr>
          <p:cNvSpPr txBox="1"/>
          <p:nvPr/>
        </p:nvSpPr>
        <p:spPr>
          <a:xfrm>
            <a:off x="2353083" y="2828835"/>
            <a:ext cx="4328814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Z" sz="7200" dirty="0"/>
              <a:t>ECMO = 72</a:t>
            </a:r>
            <a:endParaRPr lang="en-CZ" sz="3200" dirty="0"/>
          </a:p>
        </p:txBody>
      </p:sp>
    </p:spTree>
    <p:extLst>
      <p:ext uri="{BB962C8B-B14F-4D97-AF65-F5344CB8AC3E}">
        <p14:creationId xmlns:p14="http://schemas.microsoft.com/office/powerpoint/2010/main" val="313389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B06A392B-F108-4F78-9121-787D80463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727" y="0"/>
            <a:ext cx="5400261" cy="6858000"/>
          </a:xfrm>
          <a:prstGeom prst="rect">
            <a:avLst/>
          </a:prstGeom>
        </p:spPr>
      </p:pic>
      <p:sp>
        <p:nvSpPr>
          <p:cNvPr id="8" name="Šipka: doleva 7">
            <a:extLst>
              <a:ext uri="{FF2B5EF4-FFF2-40B4-BE49-F238E27FC236}">
                <a16:creationId xmlns:a16="http://schemas.microsoft.com/office/drawing/2014/main" id="{E4C3B123-922C-4EA4-AE3F-97E5220A53F2}"/>
              </a:ext>
            </a:extLst>
          </p:cNvPr>
          <p:cNvSpPr/>
          <p:nvPr/>
        </p:nvSpPr>
        <p:spPr>
          <a:xfrm>
            <a:off x="5907741" y="1488141"/>
            <a:ext cx="1506071" cy="10936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2FB0FCD-BE58-411E-A665-BE3C2D6895FA}"/>
              </a:ext>
            </a:extLst>
          </p:cNvPr>
          <p:cNvSpPr/>
          <p:nvPr/>
        </p:nvSpPr>
        <p:spPr>
          <a:xfrm>
            <a:off x="7022715" y="5522785"/>
            <a:ext cx="491266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1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en-US" sz="11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Tahoma" panose="020B0604030504040204" pitchFamily="34" charset="0"/>
              </a:rPr>
              <a:t>Coronavirus disease 2019 (COVID-19) pandemic: increased transmission in the EU/EEA and the UK – seventh update 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7614303" y="1041518"/>
            <a:ext cx="438943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b="1" u="sng" dirty="0"/>
              <a:t>Nová mezinárodní data ECDC</a:t>
            </a:r>
            <a:endParaRPr lang="cs-CZ" sz="2200" u="sng" dirty="0"/>
          </a:p>
          <a:p>
            <a:endParaRPr lang="cs-CZ" sz="2200" dirty="0"/>
          </a:p>
          <a:p>
            <a:r>
              <a:rPr lang="cs-CZ" sz="3600" dirty="0">
                <a:solidFill>
                  <a:srgbClr val="C00000"/>
                </a:solidFill>
              </a:rPr>
              <a:t>= jsme mezi zeměmi </a:t>
            </a:r>
            <a:r>
              <a:rPr lang="cs-CZ" sz="3600" b="1" dirty="0">
                <a:solidFill>
                  <a:srgbClr val="C00000"/>
                </a:solidFill>
              </a:rPr>
              <a:t>s nejnižším rizikem překročení kapacity lůžkové péče v </a:t>
            </a:r>
            <a:r>
              <a:rPr lang="cs-CZ" sz="3600" dirty="0">
                <a:solidFill>
                  <a:srgbClr val="C00000"/>
                </a:solidFill>
              </a:rPr>
              <a:t>souvislosti s COVID-19</a:t>
            </a:r>
          </a:p>
        </p:txBody>
      </p:sp>
    </p:spTree>
    <p:extLst>
      <p:ext uri="{BB962C8B-B14F-4D97-AF65-F5344CB8AC3E}">
        <p14:creationId xmlns:p14="http://schemas.microsoft.com/office/powerpoint/2010/main" val="8170936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E1466-41BD-F146-A514-BC87E82A6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0400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CZ" sz="4000" b="1" i="1" dirty="0"/>
              <a:t>Kdy by celkový počet pacientů (COVID </a:t>
            </a:r>
            <a:r>
              <a:rPr lang="en-GB" sz="4000" b="1" i="1" dirty="0" err="1"/>
              <a:t>i</a:t>
            </a:r>
            <a:r>
              <a:rPr lang="en-GB" sz="4000" b="1" i="1" dirty="0"/>
              <a:t> </a:t>
            </a:r>
            <a:r>
              <a:rPr lang="en-CZ" sz="4000" b="1" i="1" dirty="0"/>
              <a:t>non COVID) obsadil aktuální kapacitu IP ???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EC191-11A0-4A4B-974E-2049CF78C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60206"/>
            <a:ext cx="10515600" cy="369699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3200" dirty="0" err="1">
                <a:solidFill>
                  <a:srgbClr val="C00000"/>
                </a:solidFill>
              </a:rPr>
              <a:t>Pokud</a:t>
            </a:r>
            <a:r>
              <a:rPr lang="en-GB" sz="3200" dirty="0">
                <a:solidFill>
                  <a:srgbClr val="C00000"/>
                </a:solidFill>
              </a:rPr>
              <a:t> by v </a:t>
            </a:r>
            <a:r>
              <a:rPr lang="en-GB" sz="3200" dirty="0" err="1">
                <a:solidFill>
                  <a:srgbClr val="C00000"/>
                </a:solidFill>
              </a:rPr>
              <a:t>nemocnici</a:t>
            </a:r>
            <a:r>
              <a:rPr lang="en-GB" sz="3200" dirty="0">
                <a:solidFill>
                  <a:srgbClr val="C00000"/>
                </a:solidFill>
              </a:rPr>
              <a:t> </a:t>
            </a:r>
            <a:r>
              <a:rPr lang="en-GB" sz="3200" dirty="0" err="1">
                <a:solidFill>
                  <a:srgbClr val="C00000"/>
                </a:solidFill>
              </a:rPr>
              <a:t>bylo</a:t>
            </a:r>
            <a:r>
              <a:rPr lang="en-GB" sz="3200" dirty="0">
                <a:solidFill>
                  <a:srgbClr val="C00000"/>
                </a:solidFill>
              </a:rPr>
              <a:t> </a:t>
            </a:r>
            <a:r>
              <a:rPr lang="en-GB" sz="3200" dirty="0" err="1">
                <a:solidFill>
                  <a:srgbClr val="C00000"/>
                </a:solidFill>
              </a:rPr>
              <a:t>hospitalizováno</a:t>
            </a:r>
            <a:r>
              <a:rPr lang="en-GB" sz="3200" dirty="0">
                <a:solidFill>
                  <a:srgbClr val="C00000"/>
                </a:solidFill>
              </a:rPr>
              <a:t>  z </a:t>
            </a:r>
            <a:r>
              <a:rPr lang="en-GB" sz="3200" dirty="0" err="1">
                <a:solidFill>
                  <a:srgbClr val="C00000"/>
                </a:solidFill>
              </a:rPr>
              <a:t>celkového</a:t>
            </a:r>
            <a:r>
              <a:rPr lang="en-GB" sz="3200" dirty="0">
                <a:solidFill>
                  <a:srgbClr val="C00000"/>
                </a:solidFill>
              </a:rPr>
              <a:t> </a:t>
            </a:r>
            <a:r>
              <a:rPr lang="en-GB" sz="3200" dirty="0" err="1">
                <a:solidFill>
                  <a:srgbClr val="C00000"/>
                </a:solidFill>
              </a:rPr>
              <a:t>počtu</a:t>
            </a:r>
            <a:r>
              <a:rPr lang="en-GB" sz="3200" dirty="0">
                <a:solidFill>
                  <a:srgbClr val="C00000"/>
                </a:solidFill>
              </a:rPr>
              <a:t> </a:t>
            </a:r>
            <a:r>
              <a:rPr lang="en-GB" sz="3200" dirty="0" err="1">
                <a:solidFill>
                  <a:srgbClr val="C00000"/>
                </a:solidFill>
              </a:rPr>
              <a:t>nakažených</a:t>
            </a:r>
            <a:r>
              <a:rPr lang="en-GB" sz="3200" dirty="0">
                <a:solidFill>
                  <a:srgbClr val="C00000"/>
                </a:solidFill>
              </a:rPr>
              <a:t> </a:t>
            </a:r>
            <a:r>
              <a:rPr lang="en-GB" sz="3200" dirty="0" err="1">
                <a:solidFill>
                  <a:srgbClr val="C00000"/>
                </a:solidFill>
              </a:rPr>
              <a:t>cca</a:t>
            </a:r>
            <a:r>
              <a:rPr lang="en-GB" sz="3200" dirty="0">
                <a:solidFill>
                  <a:srgbClr val="C00000"/>
                </a:solidFill>
              </a:rPr>
              <a:t> </a:t>
            </a:r>
            <a:r>
              <a:rPr lang="en-CZ" sz="3200" dirty="0">
                <a:solidFill>
                  <a:srgbClr val="C00000"/>
                </a:solidFill>
              </a:rPr>
              <a:t>1</a:t>
            </a:r>
            <a:r>
              <a:rPr lang="cs-CZ" sz="3200" dirty="0">
                <a:solidFill>
                  <a:srgbClr val="C00000"/>
                </a:solidFill>
              </a:rPr>
              <a:t>3</a:t>
            </a:r>
            <a:r>
              <a:rPr lang="en-CZ" sz="3200" dirty="0">
                <a:solidFill>
                  <a:srgbClr val="C00000"/>
                </a:solidFill>
              </a:rPr>
              <a:t>% pacientů COVID-19 (data k 30.3.) a </a:t>
            </a:r>
            <a:r>
              <a:rPr lang="cs-CZ" sz="3200" dirty="0">
                <a:solidFill>
                  <a:srgbClr val="C00000"/>
                </a:solidFill>
              </a:rPr>
              <a:t>z nich cca 1/3 vyžadovala IP typu UPV, pak ... </a:t>
            </a:r>
          </a:p>
          <a:p>
            <a:pPr marL="0" indent="0" algn="ctr">
              <a:buNone/>
            </a:pPr>
            <a:endParaRPr lang="en-GB" sz="44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GB" sz="4400" dirty="0">
                <a:solidFill>
                  <a:srgbClr val="C00000"/>
                </a:solidFill>
              </a:rPr>
              <a:t>… </a:t>
            </a:r>
            <a:r>
              <a:rPr lang="en-GB" sz="4400" dirty="0" err="1">
                <a:solidFill>
                  <a:srgbClr val="C00000"/>
                </a:solidFill>
              </a:rPr>
              <a:t>až</a:t>
            </a:r>
            <a:r>
              <a:rPr lang="en-GB" sz="4400" dirty="0">
                <a:solidFill>
                  <a:srgbClr val="C00000"/>
                </a:solidFill>
              </a:rPr>
              <a:t> </a:t>
            </a:r>
            <a:r>
              <a:rPr lang="en-GB" sz="4400" dirty="0" err="1">
                <a:solidFill>
                  <a:srgbClr val="C00000"/>
                </a:solidFill>
              </a:rPr>
              <a:t>dosažení</a:t>
            </a:r>
            <a:r>
              <a:rPr lang="en-GB" sz="4400" dirty="0">
                <a:solidFill>
                  <a:srgbClr val="C00000"/>
                </a:solidFill>
              </a:rPr>
              <a:t> (</a:t>
            </a:r>
            <a:r>
              <a:rPr lang="en-GB" sz="4400" dirty="0" err="1">
                <a:solidFill>
                  <a:srgbClr val="C00000"/>
                </a:solidFill>
              </a:rPr>
              <a:t>přibližování</a:t>
            </a:r>
            <a:r>
              <a:rPr lang="en-GB" sz="4400" dirty="0">
                <a:solidFill>
                  <a:srgbClr val="C00000"/>
                </a:solidFill>
              </a:rPr>
              <a:t> se k) </a:t>
            </a:r>
            <a:r>
              <a:rPr lang="en-GB" sz="4400" dirty="0" err="1">
                <a:solidFill>
                  <a:srgbClr val="C00000"/>
                </a:solidFill>
              </a:rPr>
              <a:t>počtu</a:t>
            </a:r>
            <a:r>
              <a:rPr lang="en-GB" sz="4400" dirty="0">
                <a:solidFill>
                  <a:srgbClr val="C00000"/>
                </a:solidFill>
              </a:rPr>
              <a:t> </a:t>
            </a:r>
            <a:r>
              <a:rPr lang="en-GB" sz="4400" b="1" dirty="0">
                <a:solidFill>
                  <a:srgbClr val="C00000"/>
                </a:solidFill>
              </a:rPr>
              <a:t>45 000 </a:t>
            </a:r>
            <a:r>
              <a:rPr lang="en-GB" sz="4400" dirty="0" err="1">
                <a:solidFill>
                  <a:srgbClr val="C00000"/>
                </a:solidFill>
              </a:rPr>
              <a:t>pacientů</a:t>
            </a:r>
            <a:r>
              <a:rPr lang="en-GB" sz="4400" dirty="0">
                <a:solidFill>
                  <a:srgbClr val="C00000"/>
                </a:solidFill>
              </a:rPr>
              <a:t> </a:t>
            </a:r>
            <a:r>
              <a:rPr lang="en-CZ" sz="4400" dirty="0">
                <a:solidFill>
                  <a:srgbClr val="C00000"/>
                </a:solidFill>
              </a:rPr>
              <a:t>COVID-19 by byl důvod aktivovat záložní kapacity systému IP </a:t>
            </a:r>
          </a:p>
          <a:p>
            <a:endParaRPr lang="en-CZ" sz="3200" dirty="0"/>
          </a:p>
          <a:p>
            <a:endParaRPr lang="en-CZ" sz="3200" dirty="0"/>
          </a:p>
          <a:p>
            <a:endParaRPr lang="en-CZ" sz="3200" dirty="0"/>
          </a:p>
        </p:txBody>
      </p:sp>
    </p:spTree>
    <p:extLst>
      <p:ext uri="{BB962C8B-B14F-4D97-AF65-F5344CB8AC3E}">
        <p14:creationId xmlns:p14="http://schemas.microsoft.com/office/powerpoint/2010/main" val="14001031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95FC2-CB34-1148-B5D0-4EA49AC20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b="1" dirty="0"/>
              <a:t>Systém IP “COVID-19” </a:t>
            </a:r>
            <a:r>
              <a:rPr lang="en-CZ" dirty="0"/>
              <a:t>= 3 klíčové součásti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53E68-3678-B342-B83B-D726D7C00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706" y="1955774"/>
            <a:ext cx="5080819" cy="2908745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arenR"/>
            </a:pPr>
            <a:endParaRPr lang="en-CZ" sz="3600" dirty="0"/>
          </a:p>
          <a:p>
            <a:pPr marL="514350" indent="-514350">
              <a:buFont typeface="+mj-lt"/>
              <a:buAutoNum type="arabicParenR"/>
            </a:pPr>
            <a:r>
              <a:rPr lang="en-CZ" sz="3600" dirty="0"/>
              <a:t>Národní dispečink IP</a:t>
            </a:r>
          </a:p>
          <a:p>
            <a:pPr marL="514350" indent="-514350">
              <a:buFont typeface="+mj-lt"/>
              <a:buAutoNum type="arabicParenR"/>
            </a:pPr>
            <a:r>
              <a:rPr lang="en-CZ" sz="3600" dirty="0"/>
              <a:t>Krajský koordinátor IP </a:t>
            </a:r>
          </a:p>
          <a:p>
            <a:pPr marL="514350" indent="-514350">
              <a:buFont typeface="+mj-lt"/>
              <a:buAutoNum type="arabicParenR"/>
            </a:pPr>
            <a:r>
              <a:rPr lang="en-CZ" sz="3600" dirty="0"/>
              <a:t>Koordinátor IP v dané nemocnici</a:t>
            </a:r>
          </a:p>
          <a:p>
            <a:pPr marL="514350" indent="-514350">
              <a:buFont typeface="+mj-lt"/>
              <a:buAutoNum type="arabicParenR"/>
            </a:pPr>
            <a:endParaRPr lang="en-CZ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158061-BEE1-D548-9D2C-631AF8B8CC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625" y="1690688"/>
            <a:ext cx="5787104" cy="434032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A35E541-46B6-694E-825E-50764FA5A524}"/>
              </a:ext>
            </a:extLst>
          </p:cNvPr>
          <p:cNvSpPr/>
          <p:nvPr/>
        </p:nvSpPr>
        <p:spPr>
          <a:xfrm>
            <a:off x="6571715" y="1690687"/>
            <a:ext cx="4510985" cy="448627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C844E31-90CD-2E4A-AE00-E29AF359186D}"/>
              </a:ext>
            </a:extLst>
          </p:cNvPr>
          <p:cNvSpPr/>
          <p:nvPr/>
        </p:nvSpPr>
        <p:spPr>
          <a:xfrm>
            <a:off x="805170" y="5211354"/>
            <a:ext cx="820122" cy="80983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EC39C3-95EC-2243-9806-5F6E8D6199E0}"/>
              </a:ext>
            </a:extLst>
          </p:cNvPr>
          <p:cNvSpPr txBox="1"/>
          <p:nvPr/>
        </p:nvSpPr>
        <p:spPr>
          <a:xfrm>
            <a:off x="1793394" y="5293103"/>
            <a:ext cx="3086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Z" dirty="0"/>
              <a:t>= definovaný systém vzájemné </a:t>
            </a:r>
          </a:p>
          <a:p>
            <a:r>
              <a:rPr lang="en-GB" dirty="0"/>
              <a:t>k</a:t>
            </a:r>
            <a:r>
              <a:rPr lang="en-CZ" dirty="0"/>
              <a:t>omunikace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2247A0-3AA9-8C4B-B971-15525629E3DF}"/>
              </a:ext>
            </a:extLst>
          </p:cNvPr>
          <p:cNvSpPr txBox="1"/>
          <p:nvPr/>
        </p:nvSpPr>
        <p:spPr>
          <a:xfrm>
            <a:off x="9468464" y="6308209"/>
            <a:ext cx="1993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Z" dirty="0"/>
              <a:t>IP = intenzivní péče</a:t>
            </a:r>
          </a:p>
        </p:txBody>
      </p:sp>
    </p:spTree>
    <p:extLst>
      <p:ext uri="{BB962C8B-B14F-4D97-AF65-F5344CB8AC3E}">
        <p14:creationId xmlns:p14="http://schemas.microsoft.com/office/powerpoint/2010/main" val="41264911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026E612C-6262-4F27-A949-733C01500B52}"/>
              </a:ext>
            </a:extLst>
          </p:cNvPr>
          <p:cNvSpPr/>
          <p:nvPr/>
        </p:nvSpPr>
        <p:spPr>
          <a:xfrm>
            <a:off x="3056965" y="3137651"/>
            <a:ext cx="6078071" cy="2191094"/>
          </a:xfrm>
          <a:prstGeom prst="roundRect">
            <a:avLst>
              <a:gd name="adj" fmla="val 5128"/>
            </a:avLst>
          </a:prstGeom>
          <a:solidFill>
            <a:srgbClr val="2E598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181A883-E687-47DC-A882-8FB561F9292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1592640"/>
            <a:ext cx="12192000" cy="1190625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E5982"/>
                </a:solidFill>
                <a:latin typeface="Roboto" pitchFamily="2" charset="0"/>
                <a:ea typeface="Roboto" pitchFamily="2" charset="0"/>
              </a:rPr>
              <a:t>COVID-19: Online dispečink intenzivní péče</a:t>
            </a:r>
            <a:br>
              <a:rPr lang="cs-CZ" sz="3600" dirty="0">
                <a:solidFill>
                  <a:srgbClr val="2E5982"/>
                </a:solidFill>
                <a:latin typeface="Roboto" pitchFamily="2" charset="0"/>
                <a:ea typeface="Roboto" pitchFamily="2" charset="0"/>
              </a:rPr>
            </a:br>
            <a:r>
              <a:rPr lang="cs-CZ" sz="1800" dirty="0">
                <a:solidFill>
                  <a:srgbClr val="2E5982"/>
                </a:solidFill>
                <a:latin typeface="Roboto" pitchFamily="2" charset="0"/>
                <a:ea typeface="Roboto" pitchFamily="2" charset="0"/>
              </a:rPr>
              <a:t>Reportovací systém pro nemocnice a regiony ČR</a:t>
            </a:r>
            <a:endParaRPr lang="cs-CZ" sz="3600" dirty="0">
              <a:solidFill>
                <a:srgbClr val="2E5982"/>
              </a:solidFill>
              <a:latin typeface="Roboto" pitchFamily="2" charset="0"/>
              <a:ea typeface="Roboto" pitchFamily="2" charset="0"/>
            </a:endParaRPr>
          </a:p>
        </p:txBody>
      </p: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82E91BE7-0A70-4354-940A-C07A15472D9E}"/>
              </a:ext>
            </a:extLst>
          </p:cNvPr>
          <p:cNvGrpSpPr/>
          <p:nvPr/>
        </p:nvGrpSpPr>
        <p:grpSpPr>
          <a:xfrm>
            <a:off x="2155130" y="513012"/>
            <a:ext cx="7881740" cy="628878"/>
            <a:chOff x="2831084" y="487569"/>
            <a:chExt cx="7881740" cy="628878"/>
          </a:xfrm>
        </p:grpSpPr>
        <p:pic>
          <p:nvPicPr>
            <p:cNvPr id="16" name="Obrázek 15" descr="Obsah obrázku pták&#10;&#10;Popis byl vytvořen automaticky">
              <a:extLst>
                <a:ext uri="{FF2B5EF4-FFF2-40B4-BE49-F238E27FC236}">
                  <a16:creationId xmlns:a16="http://schemas.microsoft.com/office/drawing/2014/main" id="{0E196A24-5798-425E-AA32-25DB9BE1C4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843" r="5509" b="38824"/>
            <a:stretch/>
          </p:blipFill>
          <p:spPr>
            <a:xfrm>
              <a:off x="5049309" y="495912"/>
              <a:ext cx="5663515" cy="565675"/>
            </a:xfrm>
            <a:prstGeom prst="rect">
              <a:avLst/>
            </a:prstGeom>
          </p:spPr>
        </p:pic>
        <p:pic>
          <p:nvPicPr>
            <p:cNvPr id="15" name="Grafický objekt 14">
              <a:extLst>
                <a:ext uri="{FF2B5EF4-FFF2-40B4-BE49-F238E27FC236}">
                  <a16:creationId xmlns:a16="http://schemas.microsoft.com/office/drawing/2014/main" id="{67D62C56-7051-4DD4-8AF0-000EBB3B13A7}"/>
                </a:ext>
              </a:extLst>
            </p:cNvPr>
            <p:cNvPicPr>
              <a:picLocks noChangeAspect="1"/>
            </p:cNvPicPr>
            <p:nvPr/>
          </p:nvPicPr>
          <p:blipFill>
            <a:blip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1084" y="487569"/>
              <a:ext cx="2218225" cy="628878"/>
            </a:xfrm>
            <a:prstGeom prst="rect">
              <a:avLst/>
            </a:prstGeom>
          </p:spPr>
        </p:pic>
      </p:grpSp>
      <p:pic>
        <p:nvPicPr>
          <p:cNvPr id="18" name="Obrázek 17">
            <a:extLst>
              <a:ext uri="{FF2B5EF4-FFF2-40B4-BE49-F238E27FC236}">
                <a16:creationId xmlns:a16="http://schemas.microsoft.com/office/drawing/2014/main" id="{7064C8AB-8CBF-4560-8B31-502C527C0E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5870873"/>
            <a:ext cx="964869" cy="639860"/>
          </a:xfrm>
          <a:prstGeom prst="rect">
            <a:avLst/>
          </a:prstGeom>
        </p:spPr>
      </p:pic>
      <p:sp>
        <p:nvSpPr>
          <p:cNvPr id="21" name="Obdélník: se zakulacenými rohy 20">
            <a:extLst>
              <a:ext uri="{FF2B5EF4-FFF2-40B4-BE49-F238E27FC236}">
                <a16:creationId xmlns:a16="http://schemas.microsoft.com/office/drawing/2014/main" id="{746BD25D-8E75-464A-ACD7-9F749A520BE8}"/>
              </a:ext>
            </a:extLst>
          </p:cNvPr>
          <p:cNvSpPr/>
          <p:nvPr/>
        </p:nvSpPr>
        <p:spPr>
          <a:xfrm>
            <a:off x="4213411" y="4679557"/>
            <a:ext cx="3765177" cy="429818"/>
          </a:xfrm>
          <a:prstGeom prst="roundRect">
            <a:avLst>
              <a:gd name="adj" fmla="val 11165"/>
            </a:avLst>
          </a:prstGeom>
          <a:solidFill>
            <a:srgbClr val="2E5982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PŘIHLÁSIT</a:t>
            </a:r>
          </a:p>
        </p:txBody>
      </p:sp>
      <p:sp>
        <p:nvSpPr>
          <p:cNvPr id="31" name="Obdélník: se zakulacenými rohy 30">
            <a:extLst>
              <a:ext uri="{FF2B5EF4-FFF2-40B4-BE49-F238E27FC236}">
                <a16:creationId xmlns:a16="http://schemas.microsoft.com/office/drawing/2014/main" id="{7A31B325-B08F-437B-B937-2A8539F99A32}"/>
              </a:ext>
            </a:extLst>
          </p:cNvPr>
          <p:cNvSpPr/>
          <p:nvPr/>
        </p:nvSpPr>
        <p:spPr>
          <a:xfrm>
            <a:off x="4213412" y="3409138"/>
            <a:ext cx="3765176" cy="411096"/>
          </a:xfrm>
          <a:prstGeom prst="roundRect">
            <a:avLst>
              <a:gd name="adj" fmla="val 576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dirty="0">
                <a:solidFill>
                  <a:srgbClr val="2E5982"/>
                </a:solidFill>
                <a:latin typeface="Roboto" pitchFamily="2" charset="0"/>
                <a:ea typeface="Roboto" pitchFamily="2" charset="0"/>
              </a:rPr>
              <a:t> email</a:t>
            </a:r>
          </a:p>
        </p:txBody>
      </p:sp>
      <p:sp>
        <p:nvSpPr>
          <p:cNvPr id="32" name="Obdélník: se zakulacenými rohy 31">
            <a:extLst>
              <a:ext uri="{FF2B5EF4-FFF2-40B4-BE49-F238E27FC236}">
                <a16:creationId xmlns:a16="http://schemas.microsoft.com/office/drawing/2014/main" id="{0CD1C133-73E9-4B32-A735-6073B1D2B64F}"/>
              </a:ext>
            </a:extLst>
          </p:cNvPr>
          <p:cNvSpPr/>
          <p:nvPr/>
        </p:nvSpPr>
        <p:spPr>
          <a:xfrm>
            <a:off x="4213412" y="3939226"/>
            <a:ext cx="3765176" cy="411096"/>
          </a:xfrm>
          <a:prstGeom prst="roundRect">
            <a:avLst>
              <a:gd name="adj" fmla="val 5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dirty="0">
                <a:solidFill>
                  <a:srgbClr val="2E5982"/>
                </a:solidFill>
                <a:latin typeface="Roboto" pitchFamily="2" charset="0"/>
                <a:ea typeface="Roboto" pitchFamily="2" charset="0"/>
              </a:rPr>
              <a:t> heslo</a:t>
            </a:r>
          </a:p>
        </p:txBody>
      </p:sp>
    </p:spTree>
    <p:extLst>
      <p:ext uri="{BB962C8B-B14F-4D97-AF65-F5344CB8AC3E}">
        <p14:creationId xmlns:p14="http://schemas.microsoft.com/office/powerpoint/2010/main" val="23909960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počítač, sporák, trouba&#10;&#10;Popis byl vytvořen automaticky">
            <a:extLst>
              <a:ext uri="{FF2B5EF4-FFF2-40B4-BE49-F238E27FC236}">
                <a16:creationId xmlns:a16="http://schemas.microsoft.com/office/drawing/2014/main" id="{87096F4D-9156-4A0E-99F0-A90C2563E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742" y="2091050"/>
            <a:ext cx="3602517" cy="3016561"/>
          </a:xfrm>
          <a:prstGeom prst="rect">
            <a:avLst/>
          </a:prstGeom>
        </p:spPr>
      </p:pic>
      <p:grpSp>
        <p:nvGrpSpPr>
          <p:cNvPr id="8" name="Skupina 7">
            <a:extLst>
              <a:ext uri="{FF2B5EF4-FFF2-40B4-BE49-F238E27FC236}">
                <a16:creationId xmlns:a16="http://schemas.microsoft.com/office/drawing/2014/main" id="{4D888B35-B63B-4C5C-B839-A6F2D0A5BC1E}"/>
              </a:ext>
            </a:extLst>
          </p:cNvPr>
          <p:cNvGrpSpPr/>
          <p:nvPr/>
        </p:nvGrpSpPr>
        <p:grpSpPr>
          <a:xfrm>
            <a:off x="10873908" y="2846154"/>
            <a:ext cx="1165692" cy="1165692"/>
            <a:chOff x="146348" y="1461050"/>
            <a:chExt cx="1165692" cy="1165692"/>
          </a:xfrm>
        </p:grpSpPr>
        <p:pic>
          <p:nvPicPr>
            <p:cNvPr id="1026" name="Picture 2" descr="Man User - Free people icons">
              <a:extLst>
                <a:ext uri="{FF2B5EF4-FFF2-40B4-BE49-F238E27FC236}">
                  <a16:creationId xmlns:a16="http://schemas.microsoft.com/office/drawing/2014/main" id="{E0723AB2-805E-412A-811D-248C0C51B2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348" y="1461050"/>
              <a:ext cx="1165692" cy="1165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575E1090-3859-4D3A-BF76-BA2DDFCF985B}"/>
                </a:ext>
              </a:extLst>
            </p:cNvPr>
            <p:cNvSpPr txBox="1"/>
            <p:nvPr/>
          </p:nvSpPr>
          <p:spPr>
            <a:xfrm>
              <a:off x="261543" y="2268070"/>
              <a:ext cx="93530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100" dirty="0">
                  <a:solidFill>
                    <a:schemeClr val="bg1"/>
                  </a:solidFill>
                </a:rPr>
                <a:t>koordinátor</a:t>
              </a:r>
            </a:p>
          </p:txBody>
        </p:sp>
      </p:grpSp>
      <p:grpSp>
        <p:nvGrpSpPr>
          <p:cNvPr id="7" name="Skupina 6">
            <a:extLst>
              <a:ext uri="{FF2B5EF4-FFF2-40B4-BE49-F238E27FC236}">
                <a16:creationId xmlns:a16="http://schemas.microsoft.com/office/drawing/2014/main" id="{74BAC985-C540-41F1-A150-E3AC220F0764}"/>
              </a:ext>
            </a:extLst>
          </p:cNvPr>
          <p:cNvGrpSpPr/>
          <p:nvPr/>
        </p:nvGrpSpPr>
        <p:grpSpPr>
          <a:xfrm>
            <a:off x="458737" y="304455"/>
            <a:ext cx="1349131" cy="1349131"/>
            <a:chOff x="1196845" y="1413372"/>
            <a:chExt cx="1349131" cy="1349131"/>
          </a:xfrm>
        </p:grpSpPr>
        <p:pic>
          <p:nvPicPr>
            <p:cNvPr id="1028" name="Picture 4" descr="User Group - Free people icons">
              <a:extLst>
                <a:ext uri="{FF2B5EF4-FFF2-40B4-BE49-F238E27FC236}">
                  <a16:creationId xmlns:a16="http://schemas.microsoft.com/office/drawing/2014/main" id="{68CD77CE-FAFC-4E94-982F-FE0C309D88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6845" y="1413372"/>
              <a:ext cx="1349131" cy="1349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137E0B08-DFB3-407B-9F40-A9F950C7C42A}"/>
                </a:ext>
              </a:extLst>
            </p:cNvPr>
            <p:cNvSpPr txBox="1"/>
            <p:nvPr/>
          </p:nvSpPr>
          <p:spPr>
            <a:xfrm>
              <a:off x="1427235" y="2268070"/>
              <a:ext cx="93530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100" dirty="0">
                  <a:solidFill>
                    <a:schemeClr val="bg1"/>
                  </a:solidFill>
                </a:rPr>
                <a:t>nemocnice</a:t>
              </a:r>
            </a:p>
          </p:txBody>
        </p:sp>
      </p:grp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5E46C8C6-CAB8-4BBF-833D-C0F1F386C94A}"/>
              </a:ext>
            </a:extLst>
          </p:cNvPr>
          <p:cNvCxnSpPr>
            <a:cxnSpLocks/>
          </p:cNvCxnSpPr>
          <p:nvPr/>
        </p:nvCxnSpPr>
        <p:spPr>
          <a:xfrm>
            <a:off x="2038258" y="1203463"/>
            <a:ext cx="2013789" cy="788471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7B11CF01-986A-41FD-B3FA-817DE8AF7D80}"/>
              </a:ext>
            </a:extLst>
          </p:cNvPr>
          <p:cNvSpPr txBox="1"/>
          <p:nvPr/>
        </p:nvSpPr>
        <p:spPr>
          <a:xfrm>
            <a:off x="2664421" y="234894"/>
            <a:ext cx="4637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Aktualizuje počty o vytíženosti a obsazenosti ve svém ZZ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200" dirty="0"/>
              <a:t>COVID+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200" dirty="0"/>
              <a:t>COVID-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Upravuje další informace o svém ZZ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Vidí profil svého ZZ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Vidí okamžité a denní reporty o obsazenosti pouze svého ZZ</a:t>
            </a:r>
          </a:p>
        </p:txBody>
      </p: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C2A91581-A638-4D04-8B02-502A9F985A22}"/>
              </a:ext>
            </a:extLst>
          </p:cNvPr>
          <p:cNvGrpSpPr/>
          <p:nvPr/>
        </p:nvGrpSpPr>
        <p:grpSpPr>
          <a:xfrm>
            <a:off x="458737" y="5387853"/>
            <a:ext cx="1165692" cy="1165692"/>
            <a:chOff x="146348" y="1461050"/>
            <a:chExt cx="1165692" cy="1165692"/>
          </a:xfrm>
        </p:grpSpPr>
        <p:pic>
          <p:nvPicPr>
            <p:cNvPr id="19" name="Picture 2" descr="Man User - Free people icons">
              <a:extLst>
                <a:ext uri="{FF2B5EF4-FFF2-40B4-BE49-F238E27FC236}">
                  <a16:creationId xmlns:a16="http://schemas.microsoft.com/office/drawing/2014/main" id="{03E7115B-84D4-433B-9BBD-F9CCD5DB5E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348" y="1461050"/>
              <a:ext cx="1165692" cy="1165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ovéPole 19">
              <a:extLst>
                <a:ext uri="{FF2B5EF4-FFF2-40B4-BE49-F238E27FC236}">
                  <a16:creationId xmlns:a16="http://schemas.microsoft.com/office/drawing/2014/main" id="{EA4FFDAB-F05A-488F-94FE-3F68EF568741}"/>
                </a:ext>
              </a:extLst>
            </p:cNvPr>
            <p:cNvSpPr txBox="1"/>
            <p:nvPr/>
          </p:nvSpPr>
          <p:spPr>
            <a:xfrm>
              <a:off x="261543" y="2268070"/>
              <a:ext cx="93530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100" dirty="0">
                  <a:solidFill>
                    <a:schemeClr val="bg1"/>
                  </a:solidFill>
                </a:rPr>
                <a:t>admin</a:t>
              </a:r>
            </a:p>
          </p:txBody>
        </p:sp>
      </p:grp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79C40916-937A-40B8-9359-88904F066CE4}"/>
              </a:ext>
            </a:extLst>
          </p:cNvPr>
          <p:cNvSpPr txBox="1"/>
          <p:nvPr/>
        </p:nvSpPr>
        <p:spPr>
          <a:xfrm>
            <a:off x="2664421" y="5607443"/>
            <a:ext cx="44176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Spravuje všechny číselníky (ZZ, vybavení, personál)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Aktualizuje počty o vytíženosti a obsazenosti ve všech ZZ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200" dirty="0"/>
              <a:t>COVID+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200" dirty="0"/>
              <a:t>COVID-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Vidí profily obsazenosti všech ZZ</a:t>
            </a:r>
          </a:p>
        </p:txBody>
      </p:sp>
      <p:cxnSp>
        <p:nvCxnSpPr>
          <p:cNvPr id="28" name="Přímá spojnice se šipkou 27">
            <a:extLst>
              <a:ext uri="{FF2B5EF4-FFF2-40B4-BE49-F238E27FC236}">
                <a16:creationId xmlns:a16="http://schemas.microsoft.com/office/drawing/2014/main" id="{B3EC20B0-F86F-4A67-9D5E-6A774A92DDC2}"/>
              </a:ext>
            </a:extLst>
          </p:cNvPr>
          <p:cNvCxnSpPr>
            <a:cxnSpLocks/>
          </p:cNvCxnSpPr>
          <p:nvPr/>
        </p:nvCxnSpPr>
        <p:spPr>
          <a:xfrm flipV="1">
            <a:off x="2027238" y="4780367"/>
            <a:ext cx="2024809" cy="874235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>
            <a:extLst>
              <a:ext uri="{FF2B5EF4-FFF2-40B4-BE49-F238E27FC236}">
                <a16:creationId xmlns:a16="http://schemas.microsoft.com/office/drawing/2014/main" id="{1D9428E8-F296-42AF-A55E-05421FDA4037}"/>
              </a:ext>
            </a:extLst>
          </p:cNvPr>
          <p:cNvCxnSpPr>
            <a:cxnSpLocks/>
          </p:cNvCxnSpPr>
          <p:nvPr/>
        </p:nvCxnSpPr>
        <p:spPr>
          <a:xfrm flipH="1">
            <a:off x="8211670" y="3429000"/>
            <a:ext cx="2511185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6265F5B7-C208-4B3A-B72F-E94041594246}"/>
              </a:ext>
            </a:extLst>
          </p:cNvPr>
          <p:cNvSpPr txBox="1"/>
          <p:nvPr/>
        </p:nvSpPr>
        <p:spPr>
          <a:xfrm>
            <a:off x="8162660" y="3591618"/>
            <a:ext cx="2768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Vidí aktuální přehledy všech ZZ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Vidí profily všech ZZ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Vidí okamžité a denní reporty o  obsazenosti pouze svého ZZ</a:t>
            </a:r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CB15ED22-3BE2-488A-B851-F32D61A5CE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812" r="8941"/>
          <a:stretch/>
        </p:blipFill>
        <p:spPr>
          <a:xfrm>
            <a:off x="4434590" y="2239469"/>
            <a:ext cx="3316193" cy="22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9756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920C2AEB-E0AE-4B0A-8305-7DF5F81012E3}"/>
              </a:ext>
            </a:extLst>
          </p:cNvPr>
          <p:cNvSpPr/>
          <p:nvPr/>
        </p:nvSpPr>
        <p:spPr>
          <a:xfrm>
            <a:off x="0" y="1008948"/>
            <a:ext cx="12192000" cy="592334"/>
          </a:xfrm>
          <a:prstGeom prst="rect">
            <a:avLst/>
          </a:prstGeom>
          <a:solidFill>
            <a:srgbClr val="2E5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6FFBB906-5592-44CD-915A-D32A4471EA16}"/>
              </a:ext>
            </a:extLst>
          </p:cNvPr>
          <p:cNvSpPr txBox="1">
            <a:spLocks/>
          </p:cNvSpPr>
          <p:nvPr/>
        </p:nvSpPr>
        <p:spPr>
          <a:xfrm>
            <a:off x="198340" y="898586"/>
            <a:ext cx="5960967" cy="464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cs-CZ" sz="2000" dirty="0">
              <a:solidFill>
                <a:srgbClr val="2E5982"/>
              </a:solidFill>
              <a:latin typeface="Roboto" pitchFamily="2" charset="0"/>
              <a:ea typeface="Roboto" pitchFamily="2" charset="0"/>
            </a:endParaRP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78E838E4-EA94-44AF-AF34-E356A8415BC1}"/>
              </a:ext>
            </a:extLst>
          </p:cNvPr>
          <p:cNvGrpSpPr/>
          <p:nvPr/>
        </p:nvGrpSpPr>
        <p:grpSpPr>
          <a:xfrm>
            <a:off x="9814050" y="665504"/>
            <a:ext cx="2077073" cy="233082"/>
            <a:chOff x="9765303" y="1014069"/>
            <a:chExt cx="2077073" cy="233082"/>
          </a:xfrm>
        </p:grpSpPr>
        <p:sp>
          <p:nvSpPr>
            <p:cNvPr id="4" name="Obdélník: se zakulacenými rohy 3">
              <a:extLst>
                <a:ext uri="{FF2B5EF4-FFF2-40B4-BE49-F238E27FC236}">
                  <a16:creationId xmlns:a16="http://schemas.microsoft.com/office/drawing/2014/main" id="{7D9917F0-E4E3-416F-9AE4-A13E2B6F72CC}"/>
                </a:ext>
              </a:extLst>
            </p:cNvPr>
            <p:cNvSpPr/>
            <p:nvPr/>
          </p:nvSpPr>
          <p:spPr>
            <a:xfrm>
              <a:off x="9765303" y="1014069"/>
              <a:ext cx="2077073" cy="23308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2E59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900" b="1" dirty="0">
                  <a:solidFill>
                    <a:srgbClr val="2E5982"/>
                  </a:solidFill>
                  <a:latin typeface="Roboto" pitchFamily="2" charset="0"/>
                  <a:ea typeface="Roboto" pitchFamily="2" charset="0"/>
                </a:rPr>
                <a:t>Základní přehledy</a:t>
              </a:r>
            </a:p>
          </p:txBody>
        </p:sp>
        <p:cxnSp>
          <p:nvCxnSpPr>
            <p:cNvPr id="20" name="Přímá spojnice se šipkou 19">
              <a:extLst>
                <a:ext uri="{FF2B5EF4-FFF2-40B4-BE49-F238E27FC236}">
                  <a16:creationId xmlns:a16="http://schemas.microsoft.com/office/drawing/2014/main" id="{FB4C1C75-9C99-4014-A52B-29EC103198E5}"/>
                </a:ext>
              </a:extLst>
            </p:cNvPr>
            <p:cNvCxnSpPr/>
            <p:nvPr/>
          </p:nvCxnSpPr>
          <p:spPr>
            <a:xfrm>
              <a:off x="11462476" y="1129553"/>
              <a:ext cx="144000" cy="0"/>
            </a:xfrm>
            <a:prstGeom prst="straightConnector1">
              <a:avLst/>
            </a:prstGeom>
            <a:ln>
              <a:solidFill>
                <a:srgbClr val="2E598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Obrázek 11" descr="Obsah obrázku interiér, velké, bílá, světlo&#10;&#10;Popis byl vytvořen automaticky">
            <a:extLst>
              <a:ext uri="{FF2B5EF4-FFF2-40B4-BE49-F238E27FC236}">
                <a16:creationId xmlns:a16="http://schemas.microsoft.com/office/drawing/2014/main" id="{F6CD4F04-17C1-4E70-AA3F-DD775BCFA9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7"/>
          <a:stretch/>
        </p:blipFill>
        <p:spPr>
          <a:xfrm>
            <a:off x="247087" y="1715441"/>
            <a:ext cx="11644036" cy="3475496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403486A4-3536-4199-860D-52F9D6435168}"/>
              </a:ext>
            </a:extLst>
          </p:cNvPr>
          <p:cNvSpPr txBox="1"/>
          <p:nvPr/>
        </p:nvSpPr>
        <p:spPr>
          <a:xfrm>
            <a:off x="790658" y="1090502"/>
            <a:ext cx="6647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Hlavní město Praha	   Středočeský	</a:t>
            </a:r>
            <a:r>
              <a:rPr lang="cs-CZ" sz="800" dirty="0">
                <a:solidFill>
                  <a:schemeClr val="bg1"/>
                </a:solidFill>
              </a:rPr>
              <a:t>Jihočeský	Plzeňský	Karlovarský	Ústecký	Liberecký	</a:t>
            </a:r>
          </a:p>
          <a:p>
            <a:endParaRPr lang="cs-CZ" sz="800" dirty="0">
              <a:solidFill>
                <a:schemeClr val="bg1"/>
              </a:solidFill>
            </a:endParaRPr>
          </a:p>
          <a:p>
            <a:r>
              <a:rPr lang="cs-CZ" sz="800" dirty="0">
                <a:solidFill>
                  <a:schemeClr val="bg1"/>
                </a:solidFill>
              </a:rPr>
              <a:t>Královéhradecký	   Pardubický	Olomoucký	Moravskoslezský	Jihomoravský	Zlínský	Kraj Vysočina </a:t>
            </a:r>
            <a:endParaRPr lang="cs-CZ" sz="800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F2DB8A49-F6D7-4455-BB5E-0EACC3E35E2E}"/>
              </a:ext>
            </a:extLst>
          </p:cNvPr>
          <p:cNvSpPr txBox="1"/>
          <p:nvPr/>
        </p:nvSpPr>
        <p:spPr>
          <a:xfrm>
            <a:off x="4123354" y="1999027"/>
            <a:ext cx="850778" cy="223200"/>
          </a:xfrm>
          <a:prstGeom prst="rect">
            <a:avLst/>
          </a:prstGeom>
          <a:solidFill>
            <a:srgbClr val="F0DDE2"/>
          </a:solidFill>
        </p:spPr>
        <p:txBody>
          <a:bodyPr wrap="square" rtlCol="0">
            <a:spAutoFit/>
          </a:bodyPr>
          <a:lstStyle/>
          <a:p>
            <a:endParaRPr lang="cs-CZ" sz="900" b="1" dirty="0">
              <a:solidFill>
                <a:srgbClr val="D3103D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5438E914-F6A1-45F9-937F-46D87B3BDE08}"/>
              </a:ext>
            </a:extLst>
          </p:cNvPr>
          <p:cNvSpPr txBox="1"/>
          <p:nvPr/>
        </p:nvSpPr>
        <p:spPr>
          <a:xfrm>
            <a:off x="4078529" y="1999530"/>
            <a:ext cx="4921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b="1" dirty="0">
                <a:solidFill>
                  <a:srgbClr val="D3103D"/>
                </a:solidFill>
                <a:latin typeface="Roboto" pitchFamily="2" charset="0"/>
                <a:ea typeface="Roboto" pitchFamily="2" charset="0"/>
              </a:rPr>
              <a:t>4/4</a:t>
            </a: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0BE80C66-40FC-4C8F-9451-5282172BA855}"/>
              </a:ext>
            </a:extLst>
          </p:cNvPr>
          <p:cNvSpPr txBox="1"/>
          <p:nvPr/>
        </p:nvSpPr>
        <p:spPr>
          <a:xfrm>
            <a:off x="6786895" y="2456393"/>
            <a:ext cx="882000" cy="223200"/>
          </a:xfrm>
          <a:prstGeom prst="rect">
            <a:avLst/>
          </a:prstGeom>
          <a:solidFill>
            <a:srgbClr val="FFF1C2"/>
          </a:solidFill>
        </p:spPr>
        <p:txBody>
          <a:bodyPr wrap="square" rtlCol="0">
            <a:spAutoFit/>
          </a:bodyPr>
          <a:lstStyle/>
          <a:p>
            <a:endParaRPr lang="cs-CZ" sz="900" b="1" dirty="0">
              <a:solidFill>
                <a:srgbClr val="D3103D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E3BCDC3C-738A-47E8-A324-5BD28199F0A5}"/>
              </a:ext>
            </a:extLst>
          </p:cNvPr>
          <p:cNvSpPr txBox="1"/>
          <p:nvPr/>
        </p:nvSpPr>
        <p:spPr>
          <a:xfrm>
            <a:off x="6742070" y="2471644"/>
            <a:ext cx="4921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b="1" dirty="0">
                <a:solidFill>
                  <a:srgbClr val="E09F1C"/>
                </a:solidFill>
                <a:latin typeface="Roboto" pitchFamily="2" charset="0"/>
                <a:ea typeface="Roboto" pitchFamily="2" charset="0"/>
              </a:rPr>
              <a:t>3/3</a:t>
            </a:r>
          </a:p>
        </p:txBody>
      </p:sp>
      <p:grpSp>
        <p:nvGrpSpPr>
          <p:cNvPr id="43" name="Skupina 42">
            <a:extLst>
              <a:ext uri="{FF2B5EF4-FFF2-40B4-BE49-F238E27FC236}">
                <a16:creationId xmlns:a16="http://schemas.microsoft.com/office/drawing/2014/main" id="{0CFC17BE-8C35-4F51-9701-E22413ABEAAA}"/>
              </a:ext>
            </a:extLst>
          </p:cNvPr>
          <p:cNvGrpSpPr/>
          <p:nvPr/>
        </p:nvGrpSpPr>
        <p:grpSpPr>
          <a:xfrm>
            <a:off x="6994361" y="102422"/>
            <a:ext cx="4937426" cy="403130"/>
            <a:chOff x="6994361" y="102422"/>
            <a:chExt cx="4937426" cy="403130"/>
          </a:xfrm>
        </p:grpSpPr>
        <p:pic>
          <p:nvPicPr>
            <p:cNvPr id="44" name="Grafický objekt 43">
              <a:extLst>
                <a:ext uri="{FF2B5EF4-FFF2-40B4-BE49-F238E27FC236}">
                  <a16:creationId xmlns:a16="http://schemas.microsoft.com/office/drawing/2014/main" id="{BFCB8DD9-4599-4DD6-974C-DF68FD297A07}"/>
                </a:ext>
              </a:extLst>
            </p:cNvPr>
            <p:cNvPicPr>
              <a:picLocks noChangeAspect="1"/>
            </p:cNvPicPr>
            <p:nvPr/>
          </p:nvPicPr>
          <p:blipFill>
            <a:blip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4361" y="170909"/>
              <a:ext cx="1076337" cy="305147"/>
            </a:xfrm>
            <a:prstGeom prst="rect">
              <a:avLst/>
            </a:prstGeom>
          </p:spPr>
        </p:pic>
        <p:pic>
          <p:nvPicPr>
            <p:cNvPr id="45" name="Obrázek 44" descr="Obsah obrázku pták&#10;&#10;Popis byl vytvořen automaticky">
              <a:extLst>
                <a:ext uri="{FF2B5EF4-FFF2-40B4-BE49-F238E27FC236}">
                  <a16:creationId xmlns:a16="http://schemas.microsoft.com/office/drawing/2014/main" id="{519DDD46-CAAE-427D-8CCC-333FB1E86E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843" b="38824"/>
            <a:stretch/>
          </p:blipFill>
          <p:spPr>
            <a:xfrm>
              <a:off x="8146727" y="179982"/>
              <a:ext cx="3137097" cy="296074"/>
            </a:xfrm>
            <a:prstGeom prst="rect">
              <a:avLst/>
            </a:prstGeom>
          </p:spPr>
        </p:pic>
        <p:pic>
          <p:nvPicPr>
            <p:cNvPr id="46" name="Obrázek 45" descr="Obsah obrázku nůž&#10;&#10;Popis byl vytvořen automaticky">
              <a:extLst>
                <a:ext uri="{FF2B5EF4-FFF2-40B4-BE49-F238E27FC236}">
                  <a16:creationId xmlns:a16="http://schemas.microsoft.com/office/drawing/2014/main" id="{A5E5BE72-D373-4005-8D06-BE5E2716B6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5" t="14950" r="83088" b="13941"/>
            <a:stretch/>
          </p:blipFill>
          <p:spPr>
            <a:xfrm>
              <a:off x="11342816" y="102422"/>
              <a:ext cx="588971" cy="403130"/>
            </a:xfrm>
            <a:prstGeom prst="rect">
              <a:avLst/>
            </a:prstGeom>
          </p:spPr>
        </p:pic>
      </p:grp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8231B842-4518-4374-9D4D-FE628676C0C3}"/>
              </a:ext>
            </a:extLst>
          </p:cNvPr>
          <p:cNvSpPr txBox="1"/>
          <p:nvPr/>
        </p:nvSpPr>
        <p:spPr>
          <a:xfrm>
            <a:off x="247087" y="1085890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b="1" dirty="0">
                <a:solidFill>
                  <a:srgbClr val="FFF1C2"/>
                </a:solidFill>
                <a:latin typeface="Roboto" pitchFamily="2" charset="0"/>
                <a:ea typeface="Roboto" pitchFamily="2" charset="0"/>
              </a:rPr>
              <a:t>Region</a:t>
            </a:r>
          </a:p>
          <a:p>
            <a:endParaRPr lang="cs-CZ" sz="800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  <a:p>
            <a:r>
              <a:rPr lang="cs-CZ" sz="8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Celá ČR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790C715A-C0BF-42A4-90BC-E154316232EB}"/>
              </a:ext>
            </a:extLst>
          </p:cNvPr>
          <p:cNvSpPr txBox="1"/>
          <p:nvPr/>
        </p:nvSpPr>
        <p:spPr>
          <a:xfrm>
            <a:off x="7887392" y="1085890"/>
            <a:ext cx="40575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b="1" dirty="0">
                <a:solidFill>
                  <a:srgbClr val="FFF1C2"/>
                </a:solidFill>
                <a:latin typeface="Roboto" pitchFamily="2" charset="0"/>
                <a:ea typeface="Roboto" pitchFamily="2" charset="0"/>
              </a:rPr>
              <a:t>Zřizovatel</a:t>
            </a:r>
            <a:r>
              <a:rPr lang="cs-CZ" sz="8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	MZ	Kraj	 Obec, město 	</a:t>
            </a:r>
          </a:p>
          <a:p>
            <a:endParaRPr lang="cs-CZ" sz="800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  <a:p>
            <a:r>
              <a:rPr lang="cs-CZ" sz="8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Církev 	Jiná právnická osoba	Ostatní centrální orgány</a:t>
            </a:r>
          </a:p>
          <a:p>
            <a:r>
              <a:rPr lang="cs-CZ" sz="800" dirty="0">
                <a:solidFill>
                  <a:schemeClr val="bg1"/>
                </a:solidFill>
              </a:rPr>
              <a:t>	</a:t>
            </a:r>
            <a:endParaRPr lang="cs-CZ" sz="800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22" name="Nadpis 1">
            <a:extLst>
              <a:ext uri="{FF2B5EF4-FFF2-40B4-BE49-F238E27FC236}">
                <a16:creationId xmlns:a16="http://schemas.microsoft.com/office/drawing/2014/main" id="{6B8A7956-A589-4D2D-BF5F-88FD1611AC88}"/>
              </a:ext>
            </a:extLst>
          </p:cNvPr>
          <p:cNvSpPr txBox="1">
            <a:spLocks/>
          </p:cNvSpPr>
          <p:nvPr/>
        </p:nvSpPr>
        <p:spPr>
          <a:xfrm>
            <a:off x="199441" y="95995"/>
            <a:ext cx="5960967" cy="464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2000" dirty="0">
                <a:solidFill>
                  <a:srgbClr val="2E5982"/>
                </a:solidFill>
                <a:latin typeface="Roboto" pitchFamily="2" charset="0"/>
                <a:ea typeface="Roboto" pitchFamily="2" charset="0"/>
              </a:rPr>
              <a:t>Přehled zdravotnických zařízení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47087" y="1999027"/>
            <a:ext cx="1782881" cy="31919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7" name="Šipka dolů 6"/>
          <p:cNvSpPr/>
          <p:nvPr/>
        </p:nvSpPr>
        <p:spPr>
          <a:xfrm>
            <a:off x="685800" y="2084832"/>
            <a:ext cx="256032" cy="36484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Nadpis 1">
            <a:extLst>
              <a:ext uri="{FF2B5EF4-FFF2-40B4-BE49-F238E27FC236}">
                <a16:creationId xmlns:a16="http://schemas.microsoft.com/office/drawing/2014/main" id="{6B8A7956-A589-4D2D-BF5F-88FD1611AC88}"/>
              </a:ext>
            </a:extLst>
          </p:cNvPr>
          <p:cNvSpPr txBox="1">
            <a:spLocks/>
          </p:cNvSpPr>
          <p:nvPr/>
        </p:nvSpPr>
        <p:spPr>
          <a:xfrm>
            <a:off x="265681" y="5819092"/>
            <a:ext cx="2559816" cy="6457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2000" dirty="0">
                <a:solidFill>
                  <a:srgbClr val="2E5982"/>
                </a:solidFill>
                <a:latin typeface="Roboto" pitchFamily="2" charset="0"/>
                <a:ea typeface="Roboto" pitchFamily="2" charset="0"/>
              </a:rPr>
              <a:t>Všechna pracoviště IP v ČR </a:t>
            </a:r>
          </a:p>
        </p:txBody>
      </p:sp>
      <p:sp>
        <p:nvSpPr>
          <p:cNvPr id="24" name="Subtitle 4">
            <a:extLst>
              <a:ext uri="{FF2B5EF4-FFF2-40B4-BE49-F238E27FC236}">
                <a16:creationId xmlns:a16="http://schemas.microsoft.com/office/drawing/2014/main" id="{D95851E4-37FD-A843-82F3-C4FD0EC5D71A}"/>
              </a:ext>
            </a:extLst>
          </p:cNvPr>
          <p:cNvSpPr txBox="1">
            <a:spLocks/>
          </p:cNvSpPr>
          <p:nvPr/>
        </p:nvSpPr>
        <p:spPr>
          <a:xfrm>
            <a:off x="3048000" y="5474523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>
                <a:solidFill>
                  <a:srgbClr val="C00000"/>
                </a:solidFill>
              </a:rPr>
              <a:t>Systém bude v reálném čase ukazovat dostupnou kapacitu pro pacienty „</a:t>
            </a:r>
            <a:r>
              <a:rPr lang="cs-CZ" b="1" dirty="0" err="1">
                <a:solidFill>
                  <a:srgbClr val="C00000"/>
                </a:solidFill>
              </a:rPr>
              <a:t>covid</a:t>
            </a:r>
            <a:r>
              <a:rPr lang="cs-CZ" b="1" dirty="0">
                <a:solidFill>
                  <a:srgbClr val="C00000"/>
                </a:solidFill>
              </a:rPr>
              <a:t>+“ i :</a:t>
            </a:r>
            <a:r>
              <a:rPr lang="cs-CZ" b="1" dirty="0" err="1">
                <a:solidFill>
                  <a:srgbClr val="C00000"/>
                </a:solidFill>
              </a:rPr>
              <a:t>covid</a:t>
            </a:r>
            <a:r>
              <a:rPr lang="cs-CZ" b="1" dirty="0">
                <a:solidFill>
                  <a:srgbClr val="C00000"/>
                </a:solidFill>
              </a:rPr>
              <a:t>-“ pro všechny krajské koordinátory IP</a:t>
            </a:r>
          </a:p>
        </p:txBody>
      </p:sp>
    </p:spTree>
    <p:extLst>
      <p:ext uri="{BB962C8B-B14F-4D97-AF65-F5344CB8AC3E}">
        <p14:creationId xmlns:p14="http://schemas.microsoft.com/office/powerpoint/2010/main" val="4965690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83B20D-EB47-9D4D-ABF4-9929018B6F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Tým IP COVID-19 MZ </a:t>
            </a:r>
            <a:br>
              <a:rPr lang="cs-CZ" dirty="0"/>
            </a:br>
            <a:r>
              <a:rPr lang="cs-CZ" dirty="0"/>
              <a:t>a jeho činnost</a:t>
            </a:r>
            <a:endParaRPr lang="en-CZ" dirty="0"/>
          </a:p>
        </p:txBody>
      </p: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9952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B029AD-DA14-334C-AB7F-31C262AE6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Složení týmu IP COVID-19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4C8315-E75C-B84F-9181-C8EE4B72E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i="1" dirty="0"/>
              <a:t>P</a:t>
            </a:r>
            <a:r>
              <a:rPr lang="en-CZ" i="1" dirty="0"/>
              <a:t>rof. MUDr. </a:t>
            </a:r>
            <a:r>
              <a:rPr lang="en-CZ" b="1" i="1" dirty="0"/>
              <a:t>Vladimír Černý</a:t>
            </a:r>
            <a:r>
              <a:rPr lang="en-CZ" i="1" dirty="0"/>
              <a:t>, Ph.D., FCCM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CZ" i="1" dirty="0"/>
              <a:t>   (MN Ústí nad Labem, LFUK HK, Dept. anesth., Halifax, Canada)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i="1" dirty="0"/>
              <a:t>D</a:t>
            </a:r>
            <a:r>
              <a:rPr lang="en-CZ" i="1" dirty="0"/>
              <a:t>oc. MUDr. </a:t>
            </a:r>
            <a:r>
              <a:rPr lang="en-CZ" b="1" i="1" dirty="0"/>
              <a:t>Pavel Dostál</a:t>
            </a:r>
            <a:r>
              <a:rPr lang="en-CZ" i="1" dirty="0"/>
              <a:t>, Ph.D., MBA (FN HK)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i="1" dirty="0"/>
              <a:t>D</a:t>
            </a:r>
            <a:r>
              <a:rPr lang="en-CZ" i="1" dirty="0"/>
              <a:t>oc. MUDr. </a:t>
            </a:r>
            <a:r>
              <a:rPr lang="en-CZ" b="1" i="1" dirty="0"/>
              <a:t>Petr Štourač</a:t>
            </a:r>
            <a:r>
              <a:rPr lang="en-CZ" i="1" dirty="0"/>
              <a:t>, Ph.D. (FN Brno)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CZ" i="1" dirty="0"/>
              <a:t>Prim. MUDr. </a:t>
            </a:r>
            <a:r>
              <a:rPr lang="en-CZ" b="1" i="1" dirty="0"/>
              <a:t>Dušan Mach </a:t>
            </a:r>
            <a:r>
              <a:rPr lang="en-CZ" i="1" dirty="0"/>
              <a:t>(Nemocnice Nové Město na Moravě)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i="1" dirty="0"/>
              <a:t>P</a:t>
            </a:r>
            <a:r>
              <a:rPr lang="en-CZ" i="1" dirty="0"/>
              <a:t>rof. MUDr. </a:t>
            </a:r>
            <a:r>
              <a:rPr lang="en-CZ" b="1" i="1" dirty="0"/>
              <a:t>Vladimír Šrámek</a:t>
            </a:r>
            <a:r>
              <a:rPr lang="en-CZ" i="1" dirty="0"/>
              <a:t>, Ph.D., EDIC (FN USA Brno)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dirty="0"/>
              <a:t>P</a:t>
            </a:r>
            <a:r>
              <a:rPr lang="en-CZ" dirty="0"/>
              <a:t>rof. RNDr. </a:t>
            </a:r>
            <a:r>
              <a:rPr lang="en-CZ" b="1" dirty="0"/>
              <a:t>Ladislav Dušek</a:t>
            </a:r>
            <a:r>
              <a:rPr lang="en-CZ" dirty="0"/>
              <a:t>, Ph.D. (ÚZIS Praha)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CZ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CZ" i="1" dirty="0"/>
              <a:t>(Lékařská část týmu = špičkoví odborníci v oboru </a:t>
            </a:r>
            <a:r>
              <a:rPr lang="en-CZ" b="1" i="1" dirty="0"/>
              <a:t>Anesteziologie a intenzivní medicína)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3464967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8DEEF8-5C5B-A54B-8CA9-213099903A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Dosavadní stav využívání kapacity hospitalizační péče </a:t>
            </a:r>
            <a:br>
              <a:rPr lang="cs-CZ" dirty="0"/>
            </a:br>
            <a:endParaRPr lang="en-CZ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B18116F-9C69-D443-BB2A-09CE4B93B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51659"/>
            <a:ext cx="9144000" cy="2679121"/>
          </a:xfrm>
        </p:spPr>
        <p:txBody>
          <a:bodyPr>
            <a:normAutofit/>
          </a:bodyPr>
          <a:lstStyle/>
          <a:p>
            <a:pPr marL="742950" indent="-742950" algn="l">
              <a:lnSpc>
                <a:spcPct val="110000"/>
              </a:lnSpc>
              <a:spcBef>
                <a:spcPts val="0"/>
              </a:spcBef>
              <a:buFont typeface="+mj-lt"/>
              <a:buAutoNum type="arabicParenR"/>
            </a:pPr>
            <a:r>
              <a:rPr lang="cs-CZ" sz="3200" dirty="0">
                <a:solidFill>
                  <a:srgbClr val="C00000"/>
                </a:solidFill>
              </a:rPr>
              <a:t>Stávající vývoj počtu pacientů a čerpání kapacity systému </a:t>
            </a:r>
            <a:r>
              <a:rPr lang="cs-CZ" sz="3200" b="1" u="sng" dirty="0">
                <a:solidFill>
                  <a:srgbClr val="C00000"/>
                </a:solidFill>
              </a:rPr>
              <a:t>zcela odpovídá predikcím</a:t>
            </a:r>
          </a:p>
          <a:p>
            <a:pPr marL="742950" indent="-742950" algn="l">
              <a:lnSpc>
                <a:spcPct val="110000"/>
              </a:lnSpc>
              <a:spcBef>
                <a:spcPts val="0"/>
              </a:spcBef>
              <a:buFont typeface="+mj-lt"/>
              <a:buAutoNum type="arabicParenR"/>
            </a:pPr>
            <a:endParaRPr lang="cs-CZ" sz="3600" b="1" u="sng" dirty="0">
              <a:solidFill>
                <a:srgbClr val="C00000"/>
              </a:solidFill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cs-CZ" sz="3600" u="sng" dirty="0">
                <a:solidFill>
                  <a:srgbClr val="C00000"/>
                </a:solidFill>
              </a:rPr>
              <a:t> </a:t>
            </a:r>
          </a:p>
          <a:p>
            <a:pPr marL="742950" indent="-742950" algn="l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endParaRPr lang="cs-CZ" sz="3600" u="sng" dirty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cs-CZ" sz="2800" b="1" dirty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CZ" sz="2000" dirty="0"/>
          </a:p>
        </p:txBody>
      </p:sp>
    </p:spTree>
    <p:extLst>
      <p:ext uri="{BB962C8B-B14F-4D97-AF65-F5344CB8AC3E}">
        <p14:creationId xmlns:p14="http://schemas.microsoft.com/office/powerpoint/2010/main" val="25008351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ECF62-1523-0847-9EF5-0476B13CE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Základní 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6F6DB-8F04-EA41-8478-FC8B9B911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CZ" sz="3200" dirty="0"/>
              <a:t>Formulování národní strategie zajištění/poskytování IP během pandemie COVID 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CZ" sz="3200" dirty="0"/>
              <a:t>Koordinace systému IP během pandemie COVID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CZ" sz="3200" dirty="0"/>
              <a:t>Poradní orgán MZ pro otázky IP 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CZ" sz="3200" dirty="0"/>
              <a:t>Poradní těleso pro koordinátory IP 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CZ" sz="3200" dirty="0"/>
              <a:t>Vedení týmů vytvářejících národní doporučené postupy pro otázky IP u pacientů s COVID-19</a:t>
            </a:r>
          </a:p>
        </p:txBody>
      </p:sp>
    </p:spTree>
    <p:extLst>
      <p:ext uri="{BB962C8B-B14F-4D97-AF65-F5344CB8AC3E}">
        <p14:creationId xmlns:p14="http://schemas.microsoft.com/office/powerpoint/2010/main" val="3452348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F11A8A-82E7-854A-9BE3-3070B33C0D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Z" dirty="0"/>
              <a:t>Souhrn stávající situace v oblasti poskytování IP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8E2896D-22FE-D24C-9860-B65BBFA01C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9174036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AFA153-C998-504A-BDAF-1E40C34A1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7010"/>
            <a:ext cx="10515600" cy="546995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CZ" sz="3200" dirty="0"/>
              <a:t>Systém IP v ČR je robustní a kvalitní </a:t>
            </a:r>
          </a:p>
          <a:p>
            <a:pPr marL="514350" indent="-514350">
              <a:buFont typeface="+mj-lt"/>
              <a:buAutoNum type="arabicPeriod"/>
            </a:pPr>
            <a:r>
              <a:rPr lang="en-CZ" sz="3200" dirty="0"/>
              <a:t>Kapacita systému je zatím dostatečná</a:t>
            </a:r>
          </a:p>
          <a:p>
            <a:pPr marL="514350" indent="-514350">
              <a:buFont typeface="+mj-lt"/>
              <a:buAutoNum type="arabicPeriod"/>
            </a:pPr>
            <a:r>
              <a:rPr lang="en-CZ" sz="3200" dirty="0"/>
              <a:t>Hranice dosažení / vyčerpání existující kapacity systému IP při stávajícím tempu nárůstu (zatím) dosti vzdálená </a:t>
            </a:r>
          </a:p>
          <a:p>
            <a:pPr marL="514350" indent="-514350">
              <a:buFont typeface="+mj-lt"/>
              <a:buAutoNum type="arabicPeriod"/>
            </a:pPr>
            <a:r>
              <a:rPr lang="en-CZ" sz="3200" dirty="0"/>
              <a:t>Systém je schopen reagovat na nárůst pacientů COVID-19 </a:t>
            </a:r>
          </a:p>
          <a:p>
            <a:pPr marL="514350" indent="-514350">
              <a:buFont typeface="+mj-lt"/>
              <a:buAutoNum type="arabicPeriod"/>
            </a:pPr>
            <a:r>
              <a:rPr lang="en-CZ" sz="3200" dirty="0"/>
              <a:t>Systém IP se chystá i na “italský” vývoj situace </a:t>
            </a:r>
          </a:p>
          <a:p>
            <a:pPr marL="514350" indent="-514350">
              <a:buFont typeface="+mj-lt"/>
              <a:buAutoNum type="arabicPeriod"/>
            </a:pPr>
            <a:r>
              <a:rPr lang="en-CZ" sz="3200" dirty="0"/>
              <a:t>Kvalita IP se nemění a je nadále jedna z nejvyšších na světě</a:t>
            </a:r>
          </a:p>
          <a:p>
            <a:pPr marL="514350" indent="-514350">
              <a:buFont typeface="+mj-lt"/>
              <a:buAutoNum type="arabicPeriod"/>
            </a:pPr>
            <a:endParaRPr lang="en-CZ" dirty="0"/>
          </a:p>
          <a:p>
            <a:pPr marL="514350" indent="-514350">
              <a:buFont typeface="+mj-lt"/>
              <a:buAutoNum type="arabicPeriod"/>
            </a:pPr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33744348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AFA153-C998-504A-BDAF-1E40C34A1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7010"/>
            <a:ext cx="10515600" cy="546995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CZ" sz="3200" dirty="0"/>
              <a:t>Systém IP v ČR je robustní a kvalitní </a:t>
            </a:r>
          </a:p>
          <a:p>
            <a:pPr marL="514350" indent="-514350">
              <a:buFont typeface="+mj-lt"/>
              <a:buAutoNum type="arabicPeriod"/>
            </a:pPr>
            <a:r>
              <a:rPr lang="en-CZ" sz="3200" dirty="0"/>
              <a:t>Kapacita systému je zatím dostatečná</a:t>
            </a:r>
          </a:p>
          <a:p>
            <a:pPr marL="514350" indent="-514350">
              <a:buFont typeface="+mj-lt"/>
              <a:buAutoNum type="arabicPeriod"/>
            </a:pPr>
            <a:r>
              <a:rPr lang="en-CZ" sz="3200" dirty="0"/>
              <a:t>Hranice dosažení / vyčerpání existující kapacity systému IP při stávajícím tempu nárůstu (zatím) dosti vzdálená </a:t>
            </a:r>
          </a:p>
          <a:p>
            <a:pPr marL="514350" indent="-514350">
              <a:buFont typeface="+mj-lt"/>
              <a:buAutoNum type="arabicPeriod"/>
            </a:pPr>
            <a:r>
              <a:rPr lang="en-CZ" sz="3200" dirty="0"/>
              <a:t>Systém je schopen reagovat na nárůst pacientů COVID-19 </a:t>
            </a:r>
          </a:p>
          <a:p>
            <a:pPr marL="514350" indent="-514350">
              <a:buFont typeface="+mj-lt"/>
              <a:buAutoNum type="arabicPeriod"/>
            </a:pPr>
            <a:r>
              <a:rPr lang="en-CZ" sz="3200" dirty="0"/>
              <a:t>Systém IP se chystá i na “italský” vývoj situace </a:t>
            </a:r>
          </a:p>
          <a:p>
            <a:pPr marL="514350" indent="-514350">
              <a:buFont typeface="+mj-lt"/>
              <a:buAutoNum type="arabicPeriod"/>
            </a:pPr>
            <a:r>
              <a:rPr lang="en-CZ" sz="3200" dirty="0"/>
              <a:t>Kvalita IP se nemění a je nadále jedna z nejvyšších na světě</a:t>
            </a:r>
          </a:p>
          <a:p>
            <a:pPr marL="514350" indent="-514350">
              <a:buFont typeface="+mj-lt"/>
              <a:buAutoNum type="arabicPeriod"/>
            </a:pPr>
            <a:r>
              <a:rPr lang="en-CZ" sz="4000" b="1" dirty="0"/>
              <a:t>D</a:t>
            </a:r>
            <a:r>
              <a:rPr lang="en-GB" sz="4000" b="1" dirty="0"/>
              <a:t>o</a:t>
            </a:r>
            <a:r>
              <a:rPr lang="en-CZ" sz="4000" b="1" dirty="0"/>
              <a:t>ufáme v to nejlepší, ale pečlivě se chystáme i na to nejhorší …</a:t>
            </a:r>
          </a:p>
          <a:p>
            <a:pPr marL="514350" indent="-514350">
              <a:buFont typeface="+mj-lt"/>
              <a:buAutoNum type="arabicPeriod"/>
            </a:pPr>
            <a:endParaRPr lang="en-CZ" dirty="0"/>
          </a:p>
          <a:p>
            <a:pPr marL="514350" indent="-514350">
              <a:buFont typeface="+mj-lt"/>
              <a:buAutoNum type="arabicPeriod"/>
            </a:pPr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137936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8DEEF8-5C5B-A54B-8CA9-213099903A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Dosavadní stav využívání kapacity hospitalizační péče </a:t>
            </a:r>
            <a:br>
              <a:rPr lang="cs-CZ" dirty="0"/>
            </a:br>
            <a:endParaRPr lang="en-CZ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B18116F-9C69-D443-BB2A-09CE4B93B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51659"/>
            <a:ext cx="9144000" cy="2679121"/>
          </a:xfrm>
        </p:spPr>
        <p:txBody>
          <a:bodyPr>
            <a:normAutofit/>
          </a:bodyPr>
          <a:lstStyle/>
          <a:p>
            <a:pPr marL="742950" indent="-742950" algn="l">
              <a:lnSpc>
                <a:spcPct val="110000"/>
              </a:lnSpc>
              <a:spcBef>
                <a:spcPts val="0"/>
              </a:spcBef>
              <a:buFont typeface="+mj-lt"/>
              <a:buAutoNum type="arabicParenR" startAt="2"/>
            </a:pPr>
            <a:r>
              <a:rPr lang="cs-CZ" sz="3200" dirty="0">
                <a:solidFill>
                  <a:srgbClr val="C00000"/>
                </a:solidFill>
              </a:rPr>
              <a:t>Kapacita systému je zatím </a:t>
            </a:r>
            <a:r>
              <a:rPr lang="cs-CZ" sz="3200" b="1" u="sng" dirty="0">
                <a:solidFill>
                  <a:srgbClr val="C00000"/>
                </a:solidFill>
              </a:rPr>
              <a:t>více jak dostatečná</a:t>
            </a:r>
            <a:endParaRPr lang="cs-CZ" sz="3200" dirty="0">
              <a:solidFill>
                <a:srgbClr val="C00000"/>
              </a:solidFill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cs-CZ" sz="3200" u="sng" dirty="0">
                <a:solidFill>
                  <a:srgbClr val="C00000"/>
                </a:solidFill>
              </a:rPr>
              <a:t> </a:t>
            </a:r>
          </a:p>
          <a:p>
            <a:pPr marL="742950" indent="-742950" algn="l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endParaRPr lang="cs-CZ" sz="3200" u="sng" dirty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cs-CZ" sz="3200" b="1" dirty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CZ" sz="3200" dirty="0"/>
          </a:p>
        </p:txBody>
      </p:sp>
    </p:spTree>
    <p:extLst>
      <p:ext uri="{BB962C8B-B14F-4D97-AF65-F5344CB8AC3E}">
        <p14:creationId xmlns:p14="http://schemas.microsoft.com/office/powerpoint/2010/main" val="2283712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8DEEF8-5C5B-A54B-8CA9-213099903A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Dosavadní stav využívání kapacity hospitalizační péče </a:t>
            </a:r>
            <a:br>
              <a:rPr lang="cs-CZ" dirty="0"/>
            </a:br>
            <a:endParaRPr lang="en-CZ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B18116F-9C69-D443-BB2A-09CE4B93B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51659"/>
            <a:ext cx="9144000" cy="2679121"/>
          </a:xfrm>
        </p:spPr>
        <p:txBody>
          <a:bodyPr>
            <a:normAutofit/>
          </a:bodyPr>
          <a:lstStyle/>
          <a:p>
            <a:pPr marL="742950" indent="-742950" algn="l">
              <a:lnSpc>
                <a:spcPct val="110000"/>
              </a:lnSpc>
              <a:spcBef>
                <a:spcPts val="0"/>
              </a:spcBef>
              <a:buFont typeface="+mj-lt"/>
              <a:buAutoNum type="arabicParenR" startAt="3"/>
            </a:pPr>
            <a:r>
              <a:rPr lang="cs-CZ" sz="3200" b="1" u="sng" dirty="0">
                <a:solidFill>
                  <a:srgbClr val="C00000"/>
                </a:solidFill>
              </a:rPr>
              <a:t>Kvalita péče je identická</a:t>
            </a:r>
            <a:r>
              <a:rPr lang="cs-CZ" sz="3200" dirty="0">
                <a:solidFill>
                  <a:srgbClr val="C00000"/>
                </a:solidFill>
              </a:rPr>
              <a:t> s dobou před pandemií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cs-CZ" sz="3200" u="sng" dirty="0">
                <a:solidFill>
                  <a:srgbClr val="C00000"/>
                </a:solidFill>
              </a:rPr>
              <a:t> </a:t>
            </a:r>
          </a:p>
          <a:p>
            <a:pPr marL="742950" indent="-742950" algn="l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endParaRPr lang="cs-CZ" sz="3200" u="sng" dirty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cs-CZ" sz="3200" b="1" dirty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CZ" sz="3200" dirty="0"/>
          </a:p>
        </p:txBody>
      </p:sp>
    </p:spTree>
    <p:extLst>
      <p:ext uri="{BB962C8B-B14F-4D97-AF65-F5344CB8AC3E}">
        <p14:creationId xmlns:p14="http://schemas.microsoft.com/office/powerpoint/2010/main" val="1182894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3E52DB-A85D-FB43-8A89-022D69817B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N</a:t>
            </a:r>
            <a:r>
              <a:rPr lang="en-CZ" dirty="0"/>
              <a:t>ěkolik číselných údajů …</a:t>
            </a:r>
            <a:br>
              <a:rPr lang="en-CZ" dirty="0"/>
            </a:br>
            <a:endParaRPr lang="en-CZ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1DF91E6-8F68-4645-BF2B-B9A87F4492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2349590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597A8-2111-F84B-BA03-4DBD82005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Z" sz="3600" b="1" dirty="0">
                <a:solidFill>
                  <a:srgbClr val="FF0000"/>
                </a:solidFill>
              </a:rPr>
              <a:t>Od 25. 3. </a:t>
            </a:r>
            <a:r>
              <a:rPr lang="en-CZ" sz="3600" dirty="0"/>
              <a:t>dochází k </a:t>
            </a:r>
            <a:r>
              <a:rPr lang="en-CZ" sz="3600" b="1" dirty="0"/>
              <a:t>mírnému nárůstu </a:t>
            </a:r>
            <a:r>
              <a:rPr lang="en-CZ" sz="3600" dirty="0"/>
              <a:t>počtu pacientů COVID-19 přijatých do nemocnice</a:t>
            </a:r>
          </a:p>
        </p:txBody>
      </p:sp>
      <p:graphicFrame>
        <p:nvGraphicFramePr>
          <p:cNvPr id="4" name="Chart 4">
            <a:extLst>
              <a:ext uri="{FF2B5EF4-FFF2-40B4-BE49-F238E27FC236}">
                <a16:creationId xmlns:a16="http://schemas.microsoft.com/office/drawing/2014/main" id="{8F5EEFDD-D1E5-B440-8B48-D822765A5E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2481269"/>
              </p:ext>
            </p:extLst>
          </p:nvPr>
        </p:nvGraphicFramePr>
        <p:xfrm>
          <a:off x="3247002" y="2146183"/>
          <a:ext cx="5198359" cy="3967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B06A1E7-65A6-E246-A280-1B3EC3BB2170}"/>
              </a:ext>
            </a:extLst>
          </p:cNvPr>
          <p:cNvCxnSpPr/>
          <p:nvPr/>
        </p:nvCxnSpPr>
        <p:spPr>
          <a:xfrm>
            <a:off x="6096000" y="1690688"/>
            <a:ext cx="0" cy="3667525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307B917-7A1E-2345-B140-EB7CD5CD13B2}"/>
              </a:ext>
            </a:extLst>
          </p:cNvPr>
          <p:cNvCxnSpPr>
            <a:cxnSpLocks/>
          </p:cNvCxnSpPr>
          <p:nvPr/>
        </p:nvCxnSpPr>
        <p:spPr>
          <a:xfrm flipV="1">
            <a:off x="5093293" y="2512464"/>
            <a:ext cx="3042303" cy="146133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852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597A8-2111-F84B-BA03-4DBD82005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Od 25. 3. 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zvyšuje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věk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pacientů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přijatých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do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nemocnice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Chart 4">
            <a:extLst>
              <a:ext uri="{FF2B5EF4-FFF2-40B4-BE49-F238E27FC236}">
                <a16:creationId xmlns:a16="http://schemas.microsoft.com/office/drawing/2014/main" id="{BDCDA802-09FF-2843-8CC4-DFE5F999E3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6117445"/>
              </p:ext>
            </p:extLst>
          </p:nvPr>
        </p:nvGraphicFramePr>
        <p:xfrm>
          <a:off x="828675" y="1527860"/>
          <a:ext cx="10525125" cy="4623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6D97E19-C9F3-FA4B-ABE4-DE7CEC27EA05}"/>
              </a:ext>
            </a:extLst>
          </p:cNvPr>
          <p:cNvCxnSpPr>
            <a:cxnSpLocks/>
          </p:cNvCxnSpPr>
          <p:nvPr/>
        </p:nvCxnSpPr>
        <p:spPr>
          <a:xfrm>
            <a:off x="6312310" y="2005781"/>
            <a:ext cx="0" cy="404069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29927E4-E74D-4649-9170-9C3F913145F5}"/>
              </a:ext>
            </a:extLst>
          </p:cNvPr>
          <p:cNvCxnSpPr/>
          <p:nvPr/>
        </p:nvCxnSpPr>
        <p:spPr>
          <a:xfrm flipH="1">
            <a:off x="8140007" y="1886277"/>
            <a:ext cx="314632" cy="37229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C4FA556-CFDC-D34D-BBA7-09BF1D6CE03E}"/>
              </a:ext>
            </a:extLst>
          </p:cNvPr>
          <p:cNvCxnSpPr/>
          <p:nvPr/>
        </p:nvCxnSpPr>
        <p:spPr>
          <a:xfrm flipH="1">
            <a:off x="9326449" y="1863993"/>
            <a:ext cx="314632" cy="37229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B3143D1-0333-AF4E-AE0C-776D1C976C49}"/>
              </a:ext>
            </a:extLst>
          </p:cNvPr>
          <p:cNvCxnSpPr/>
          <p:nvPr/>
        </p:nvCxnSpPr>
        <p:spPr>
          <a:xfrm flipH="1">
            <a:off x="10598348" y="1874031"/>
            <a:ext cx="314632" cy="37229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AB676E4-16DB-3449-9C52-B0B4829C5BF6}"/>
              </a:ext>
            </a:extLst>
          </p:cNvPr>
          <p:cNvCxnSpPr/>
          <p:nvPr/>
        </p:nvCxnSpPr>
        <p:spPr>
          <a:xfrm flipH="1">
            <a:off x="6912217" y="1874031"/>
            <a:ext cx="314632" cy="37229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5B72517-8DF5-224F-9FB2-47F0E076EBEF}"/>
              </a:ext>
            </a:extLst>
          </p:cNvPr>
          <p:cNvSpPr txBox="1"/>
          <p:nvPr/>
        </p:nvSpPr>
        <p:spPr>
          <a:xfrm>
            <a:off x="7236678" y="6308209"/>
            <a:ext cx="4179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Z" dirty="0"/>
              <a:t>Pacienti 70+ tvoří cca 60% všech pacientů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27B40F-09B2-C447-9EE4-9BF18A793E48}"/>
              </a:ext>
            </a:extLst>
          </p:cNvPr>
          <p:cNvSpPr txBox="1"/>
          <p:nvPr/>
        </p:nvSpPr>
        <p:spPr>
          <a:xfrm>
            <a:off x="5793000" y="6097088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Z" dirty="0">
                <a:solidFill>
                  <a:srgbClr val="FF0000"/>
                </a:solidFill>
              </a:rPr>
              <a:t>25.3.2020</a:t>
            </a:r>
          </a:p>
        </p:txBody>
      </p:sp>
    </p:spTree>
    <p:extLst>
      <p:ext uri="{BB962C8B-B14F-4D97-AF65-F5344CB8AC3E}">
        <p14:creationId xmlns:p14="http://schemas.microsoft.com/office/powerpoint/2010/main" val="2943400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1913</Words>
  <Application>Microsoft Macintosh PowerPoint</Application>
  <PresentationFormat>Widescreen</PresentationFormat>
  <Paragraphs>446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</vt:lpstr>
      <vt:lpstr>Calibri Light</vt:lpstr>
      <vt:lpstr>Roboto</vt:lpstr>
      <vt:lpstr>Tahoma</vt:lpstr>
      <vt:lpstr>Office Theme</vt:lpstr>
      <vt:lpstr>Zajištění poskytování intenzivní péče pro hospitalizované pacienty s COVID-19  prof. MUDr. Vladimír Černý, Ph.D., FCCM Klinická skupina COVID-19 MZ  Tým IP COVID-19 MZ</vt:lpstr>
      <vt:lpstr>Obsah</vt:lpstr>
      <vt:lpstr>Dosavadní stav využívání kapacity hospitalizační péče  </vt:lpstr>
      <vt:lpstr>Dosavadní stav využívání kapacity hospitalizační péče  </vt:lpstr>
      <vt:lpstr>Dosavadní stav využívání kapacity hospitalizační péče  </vt:lpstr>
      <vt:lpstr>Dosavadní stav využívání kapacity hospitalizační péče  </vt:lpstr>
      <vt:lpstr>Několik číselných údajů … </vt:lpstr>
      <vt:lpstr>Od 25. 3. dochází k mírnému nárůstu počtu pacientů COVID-19 přijatých do nemocnice</vt:lpstr>
      <vt:lpstr>Od 25. 3. se zvyšuje věk pacientů přijatých do nemocnice</vt:lpstr>
      <vt:lpstr>Od 25. 3. se zvyšuje věk pacientů přijatých do nemocnice</vt:lpstr>
      <vt:lpstr>V jak těžkém stavu se pacienti COVID-19 nacházejí ? </vt:lpstr>
      <vt:lpstr>Klasifikace klinického stavu pacientů  (“prosím, je velmi zjednodušeno”) </vt:lpstr>
      <vt:lpstr>Klinický stav aktuálně hospitalizovaných pacientů (údaje k 28.3, n = 252)</vt:lpstr>
      <vt:lpstr>Jací pacienti COVID+ nejčastěji umírají v souvislosti s hospitalizací ? </vt:lpstr>
      <vt:lpstr>Jací pacienti COVID+ nejčastěji umírají v souvislosti s hospitalizací ? </vt:lpstr>
      <vt:lpstr>PowerPoint Presentation</vt:lpstr>
      <vt:lpstr>Jací pacienti COVID+ nejčastěji umírají v souvislosti s hospitalizací ? </vt:lpstr>
      <vt:lpstr>PowerPoint Presentation</vt:lpstr>
      <vt:lpstr>Jací pacienti COVID+ nejčastěji umírají v souvislosti s hospitalizací ? </vt:lpstr>
      <vt:lpstr>PowerPoint Presentation</vt:lpstr>
      <vt:lpstr>PowerPoint Presentation</vt:lpstr>
      <vt:lpstr>Kapacita systému IP v mezinárodním kontextu  </vt:lpstr>
      <vt:lpstr>Kapacita systému IP v mezinárodním kontextu </vt:lpstr>
      <vt:lpstr>Kapacita systému IP v mezinárodním kontextu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Kdy by celkový počet pacientů (COVID i non COVID) obsadil aktuální kapacitu IP ???</vt:lpstr>
      <vt:lpstr>Systém IP “COVID-19” = 3 klíčové součásti</vt:lpstr>
      <vt:lpstr>COVID-19: Online dispečink intenzivní péče Reportovací systém pro nemocnice a regiony ČR</vt:lpstr>
      <vt:lpstr>PowerPoint Presentation</vt:lpstr>
      <vt:lpstr>PowerPoint Presentation</vt:lpstr>
      <vt:lpstr>Tým IP COVID-19 MZ  a jeho činnost</vt:lpstr>
      <vt:lpstr>Složení týmu IP COVID-19</vt:lpstr>
      <vt:lpstr>Základní role</vt:lpstr>
      <vt:lpstr>Souhrn stávající situace v oblasti poskytování IP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Zajištění poskytování intenzivní péče pro hospitalizované pacienty s COVID-19  prof. MUDr. Vladimír Černý, Ph.D., FCCM</dc:title>
  <dc:creator>Vladimir Cerny</dc:creator>
  <cp:lastModifiedBy>Vladimir Cerny</cp:lastModifiedBy>
  <cp:revision>33</cp:revision>
  <dcterms:created xsi:type="dcterms:W3CDTF">2020-03-31T18:17:29Z</dcterms:created>
  <dcterms:modified xsi:type="dcterms:W3CDTF">2020-03-31T20:43:06Z</dcterms:modified>
</cp:coreProperties>
</file>